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34"/>
  </p:notesMasterIdLst>
  <p:sldIdLst>
    <p:sldId id="258" r:id="rId4"/>
    <p:sldId id="557" r:id="rId5"/>
    <p:sldId id="510" r:id="rId6"/>
    <p:sldId id="511" r:id="rId7"/>
    <p:sldId id="520" r:id="rId8"/>
    <p:sldId id="542" r:id="rId9"/>
    <p:sldId id="547" r:id="rId10"/>
    <p:sldId id="297" r:id="rId11"/>
    <p:sldId id="301" r:id="rId12"/>
    <p:sldId id="291" r:id="rId13"/>
    <p:sldId id="558" r:id="rId14"/>
    <p:sldId id="556" r:id="rId15"/>
    <p:sldId id="559" r:id="rId16"/>
    <p:sldId id="257" r:id="rId17"/>
    <p:sldId id="281" r:id="rId18"/>
    <p:sldId id="284" r:id="rId19"/>
    <p:sldId id="285" r:id="rId20"/>
    <p:sldId id="286" r:id="rId21"/>
    <p:sldId id="287" r:id="rId22"/>
    <p:sldId id="289" r:id="rId23"/>
    <p:sldId id="288" r:id="rId24"/>
    <p:sldId id="290" r:id="rId25"/>
    <p:sldId id="282" r:id="rId26"/>
    <p:sldId id="283" r:id="rId27"/>
    <p:sldId id="262" r:id="rId28"/>
    <p:sldId id="263" r:id="rId29"/>
    <p:sldId id="506" r:id="rId30"/>
    <p:sldId id="302" r:id="rId31"/>
    <p:sldId id="292" r:id="rId32"/>
    <p:sldId id="276" r:id="rId3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FEA4"/>
    <a:srgbClr val="CCF1FC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65" autoAdjust="0"/>
    <p:restoredTop sz="94660"/>
  </p:normalViewPr>
  <p:slideViewPr>
    <p:cSldViewPr showGuides="1">
      <p:cViewPr varScale="1">
        <p:scale>
          <a:sx n="148" d="100"/>
          <a:sy n="148" d="100"/>
        </p:scale>
        <p:origin x="120" y="30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AE33B6-7BB8-4C91-BF3C-5A39C9DAFE97}" type="datetimeFigureOut">
              <a:rPr lang="ko-KR" altLang="en-US" smtClean="0"/>
              <a:t>2023-11-07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F6F9D5-C724-41CA-A02B-46E2118CF2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1087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제목이 애매하다</a:t>
            </a:r>
            <a:endParaRPr lang="en-US" altLang="ko-KR" dirty="0"/>
          </a:p>
          <a:p>
            <a:r>
              <a:rPr lang="ko-KR" altLang="en-US" dirty="0"/>
              <a:t>고민하자</a:t>
            </a:r>
            <a:r>
              <a:rPr lang="en-US" altLang="ko-KR" dirty="0"/>
              <a:t>!</a:t>
            </a:r>
          </a:p>
          <a:p>
            <a:r>
              <a:rPr lang="ko-KR" altLang="en-US" dirty="0"/>
              <a:t>영상 삽입</a:t>
            </a:r>
            <a:r>
              <a:rPr lang="en-US" altLang="ko-KR" dirty="0"/>
              <a:t>-</a:t>
            </a:r>
            <a:r>
              <a:rPr lang="ko-KR" altLang="en-US" dirty="0"/>
              <a:t>이승엽 영상 인용 </a:t>
            </a:r>
            <a:r>
              <a:rPr lang="en-US" altLang="ko-KR" dirty="0"/>
              <a:t>int.</a:t>
            </a:r>
            <a:r>
              <a:rPr lang="ko-KR" altLang="en-US"/>
              <a:t>버전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6F9D5-C724-41CA-A02B-46E2118CF24A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82335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E40E7B-39B7-48D5-87E5-E2719000160B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9256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E40E7B-39B7-48D5-87E5-E2719000160B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81223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덧셈의 리더와 뺄셈의 리더가 있다</a:t>
            </a:r>
            <a:endParaRPr lang="en-US" altLang="ko-KR" dirty="0"/>
          </a:p>
          <a:p>
            <a:r>
              <a:rPr lang="ko-KR" altLang="en-US" dirty="0"/>
              <a:t>함께하는 구성원들에게 가치를 향상시키는 사람이 있는가 하면 어느 누구도 밟고 올라서려는 사람이 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E40E7B-39B7-48D5-87E5-E2719000160B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8297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6F9D5-C724-41CA-A02B-46E2118CF24A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34238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1990</a:t>
            </a:r>
            <a:r>
              <a:rPr lang="ko-KR" altLang="en-US" dirty="0"/>
              <a:t>년데 후반의 삼성은 외부영입을 통해 훌륭한 선수들을 영입했지만 한국시리즈 우승이란 목표를 이루지 못했다</a:t>
            </a:r>
            <a:r>
              <a:rPr lang="en-US" altLang="ko-KR" dirty="0"/>
              <a:t>. </a:t>
            </a:r>
            <a:r>
              <a:rPr lang="ko-KR" altLang="en-US" dirty="0"/>
              <a:t>소통이 없으니 프로세스가 만들어지지 않았고</a:t>
            </a:r>
            <a:r>
              <a:rPr lang="en-US" altLang="ko-KR" dirty="0"/>
              <a:t>, </a:t>
            </a:r>
            <a:r>
              <a:rPr lang="ko-KR" altLang="en-US" dirty="0"/>
              <a:t>당연히 시스템이 구축될 수 없었다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류감독은 </a:t>
            </a:r>
            <a:r>
              <a:rPr lang="en-US" altLang="ko-KR" dirty="0"/>
              <a:t>2016</a:t>
            </a:r>
            <a:r>
              <a:rPr lang="ko-KR" altLang="en-US" dirty="0"/>
              <a:t>년이면 </a:t>
            </a:r>
            <a:r>
              <a:rPr lang="en-US" altLang="ko-KR" dirty="0"/>
              <a:t>30</a:t>
            </a:r>
            <a:r>
              <a:rPr lang="ko-KR" altLang="en-US" dirty="0"/>
              <a:t>년째 </a:t>
            </a:r>
            <a:r>
              <a:rPr lang="ko-KR" altLang="en-US" dirty="0" err="1"/>
              <a:t>삼성맨이다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선수</a:t>
            </a:r>
            <a:r>
              <a:rPr lang="en-US" altLang="ko-KR" dirty="0"/>
              <a:t>, </a:t>
            </a:r>
            <a:r>
              <a:rPr lang="ko-KR" altLang="en-US" dirty="0"/>
              <a:t>코치</a:t>
            </a:r>
            <a:r>
              <a:rPr lang="en-US" altLang="ko-KR" dirty="0"/>
              <a:t>, </a:t>
            </a:r>
            <a:r>
              <a:rPr lang="ko-KR" altLang="en-US" dirty="0"/>
              <a:t>감독으로서 </a:t>
            </a:r>
            <a:r>
              <a:rPr lang="en-US" altLang="ko-KR" dirty="0"/>
              <a:t>30</a:t>
            </a:r>
            <a:r>
              <a:rPr lang="ko-KR" altLang="en-US" dirty="0"/>
              <a:t>년이다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반드시 해야 할일 과</a:t>
            </a:r>
            <a:r>
              <a:rPr lang="en-US" altLang="ko-KR" dirty="0"/>
              <a:t>, </a:t>
            </a:r>
            <a:r>
              <a:rPr lang="ko-KR" altLang="en-US" dirty="0"/>
              <a:t>해서는 안 </a:t>
            </a:r>
            <a:r>
              <a:rPr lang="ko-KR" altLang="en-US" dirty="0" err="1"/>
              <a:t>되는일을</a:t>
            </a:r>
            <a:r>
              <a:rPr lang="ko-KR" altLang="en-US" dirty="0"/>
              <a:t> 보고 배웠다</a:t>
            </a:r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6F9D5-C724-41CA-A02B-46E2118CF24A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66896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1990</a:t>
            </a:r>
            <a:r>
              <a:rPr lang="ko-KR" altLang="en-US" dirty="0"/>
              <a:t>년데 후반의 삼성은 외부영입을 통해 훌륭한 선수들을 영입했지만 한국시리즈 우승이란 목표를 이루지 못했다</a:t>
            </a:r>
            <a:r>
              <a:rPr lang="en-US" altLang="ko-KR" dirty="0"/>
              <a:t>. </a:t>
            </a:r>
            <a:r>
              <a:rPr lang="ko-KR" altLang="en-US" dirty="0"/>
              <a:t>소통이 없으니 프로세스가 만들어지지 않았고</a:t>
            </a:r>
            <a:r>
              <a:rPr lang="en-US" altLang="ko-KR" dirty="0"/>
              <a:t>, </a:t>
            </a:r>
            <a:r>
              <a:rPr lang="ko-KR" altLang="en-US" dirty="0"/>
              <a:t>당연히 시스템이 구축될 수 없었다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류감독은 </a:t>
            </a:r>
            <a:r>
              <a:rPr lang="en-US" altLang="ko-KR" dirty="0"/>
              <a:t>2016</a:t>
            </a:r>
            <a:r>
              <a:rPr lang="ko-KR" altLang="en-US" dirty="0"/>
              <a:t>년이면 </a:t>
            </a:r>
            <a:r>
              <a:rPr lang="en-US" altLang="ko-KR" dirty="0"/>
              <a:t>30</a:t>
            </a:r>
            <a:r>
              <a:rPr lang="ko-KR" altLang="en-US" dirty="0"/>
              <a:t>년째 </a:t>
            </a:r>
            <a:r>
              <a:rPr lang="ko-KR" altLang="en-US" dirty="0" err="1"/>
              <a:t>삼성맨이다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선수</a:t>
            </a:r>
            <a:r>
              <a:rPr lang="en-US" altLang="ko-KR" dirty="0"/>
              <a:t>, </a:t>
            </a:r>
            <a:r>
              <a:rPr lang="ko-KR" altLang="en-US" dirty="0"/>
              <a:t>코치</a:t>
            </a:r>
            <a:r>
              <a:rPr lang="en-US" altLang="ko-KR" dirty="0"/>
              <a:t>, </a:t>
            </a:r>
            <a:r>
              <a:rPr lang="ko-KR" altLang="en-US" dirty="0"/>
              <a:t>감독으로서 </a:t>
            </a:r>
            <a:r>
              <a:rPr lang="en-US" altLang="ko-KR" dirty="0"/>
              <a:t>30</a:t>
            </a:r>
            <a:r>
              <a:rPr lang="ko-KR" altLang="en-US" dirty="0"/>
              <a:t>년이다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반드시 해야 할일 과</a:t>
            </a:r>
            <a:r>
              <a:rPr lang="en-US" altLang="ko-KR" dirty="0"/>
              <a:t>, </a:t>
            </a:r>
            <a:r>
              <a:rPr lang="ko-KR" altLang="en-US" dirty="0"/>
              <a:t>해서는 안 </a:t>
            </a:r>
            <a:r>
              <a:rPr lang="ko-KR" altLang="en-US" dirty="0" err="1"/>
              <a:t>되는일을</a:t>
            </a:r>
            <a:r>
              <a:rPr lang="ko-KR" altLang="en-US" dirty="0"/>
              <a:t> 보고 배웠다</a:t>
            </a:r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6F9D5-C724-41CA-A02B-46E2118CF24A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14638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예전 연애하던 시절 생각나세요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미팅 다들 해보셨죠</a:t>
            </a:r>
            <a:r>
              <a:rPr lang="en-US" altLang="ko-KR" dirty="0"/>
              <a:t>..</a:t>
            </a:r>
          </a:p>
          <a:p>
            <a:r>
              <a:rPr lang="ko-KR" altLang="en-US" dirty="0" err="1"/>
              <a:t>내좋아하는</a:t>
            </a:r>
            <a:r>
              <a:rPr lang="ko-KR" altLang="en-US" dirty="0"/>
              <a:t> 여학생은 내가 말만 하면 웃고 내 다리를 치면서 공감해주고</a:t>
            </a:r>
            <a:r>
              <a:rPr lang="en-US" altLang="ko-KR" dirty="0"/>
              <a:t>….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F6F9D5-C724-41CA-A02B-46E2118CF24A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64477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예전 연애하던 시절 생각나세요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미팅 다들 해보셨죠</a:t>
            </a:r>
            <a:r>
              <a:rPr lang="en-US" altLang="ko-KR" dirty="0"/>
              <a:t>..</a:t>
            </a:r>
          </a:p>
          <a:p>
            <a:r>
              <a:rPr lang="ko-KR" altLang="en-US" dirty="0" err="1"/>
              <a:t>내좋아하는</a:t>
            </a:r>
            <a:r>
              <a:rPr lang="ko-KR" altLang="en-US" dirty="0"/>
              <a:t> 여학생은 내가 말만 하면 웃고 내 다리를 치면서 공감해주고</a:t>
            </a:r>
            <a:r>
              <a:rPr lang="en-US" altLang="ko-KR" dirty="0"/>
              <a:t>….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F6F9D5-C724-41CA-A02B-46E2118CF24A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17600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6F9D5-C724-41CA-A02B-46E2118CF24A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20975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E40E7B-39B7-48D5-87E5-E2719000160B}" type="slidenum">
              <a:rPr lang="ko-KR" altLang="en-US">
                <a:solidFill>
                  <a:prstClr val="black"/>
                </a:solidFill>
              </a:rPr>
              <a:pPr/>
              <a:t>15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7959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요즘 사람들이 돈을 벌려면 뭘 </a:t>
            </a:r>
            <a:r>
              <a:rPr kumimoji="0" lang="ko-KR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해야하나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어떻게 더 효율적으로 커뮤니케이션 </a:t>
            </a:r>
            <a:r>
              <a:rPr kumimoji="0" lang="ko-KR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해야하는가를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아는 사람이 더 돈을 번다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어떻게 더 효율적으로 잘하느냐가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..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어떤 도구를 만드느냐가 성공한 사람이다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커뮤니케이션을 통해서 누가 요즘 돈을 많이 벌었나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카카오스토리 김범수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‘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커뮤니케이션은 곧 돈이고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내가 </a:t>
            </a:r>
            <a:r>
              <a:rPr kumimoji="0" lang="ko-KR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능력받는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ko-KR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부분이다를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ko-KR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스토리텔링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~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왜 이게 강한지 내가 </a:t>
            </a:r>
            <a:r>
              <a:rPr kumimoji="0" lang="ko-KR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이야기해줄께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’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강력하게 이야기 해라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여러분들은 돈을 많이 벌고 싶다 손들어보세요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~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또 명예를 가지고 싶다 손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!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손 한번만 든 사람들 바보라고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바닥에 </a:t>
            </a:r>
            <a:r>
              <a:rPr kumimoji="0" lang="ko-KR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천원짜리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ko-KR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만원짜리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..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뭐 </a:t>
            </a:r>
            <a:r>
              <a:rPr kumimoji="0" lang="ko-KR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주워야돼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마지막에는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‘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내가 생각하는 커뮤니케이션이란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..’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첨부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6F9D5-C724-41CA-A02B-46E2118CF24A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77981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F6F9D5-C724-41CA-A02B-46E2118CF24A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7834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F6F9D5-C724-41CA-A02B-46E2118CF24A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0340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스티브첸</a:t>
            </a:r>
            <a:r>
              <a:rPr lang="en-US" altLang="ko-KR" dirty="0"/>
              <a:t>, 2006</a:t>
            </a:r>
            <a:r>
              <a:rPr lang="ko-KR" altLang="en-US" dirty="0"/>
              <a:t>년 구글이 유튜브 </a:t>
            </a:r>
            <a:r>
              <a:rPr lang="en-US" altLang="ko-KR" dirty="0"/>
              <a:t>16</a:t>
            </a:r>
            <a:r>
              <a:rPr lang="ko-KR" altLang="en-US" dirty="0"/>
              <a:t>억</a:t>
            </a:r>
            <a:r>
              <a:rPr lang="en-US" altLang="ko-KR" dirty="0"/>
              <a:t>5000</a:t>
            </a:r>
            <a:r>
              <a:rPr lang="ko-KR" altLang="en-US" dirty="0"/>
              <a:t>만 달러</a:t>
            </a:r>
            <a:r>
              <a:rPr lang="en-US" altLang="ko-KR" dirty="0"/>
              <a:t>(2</a:t>
            </a:r>
            <a:r>
              <a:rPr lang="ko-KR" altLang="en-US" dirty="0" err="1"/>
              <a:t>조가량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F6F9D5-C724-41CA-A02B-46E2118CF24A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85693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SK</a:t>
            </a:r>
            <a:r>
              <a:rPr lang="ko-KR" altLang="en-US" dirty="0" err="1"/>
              <a:t>플래닛은</a:t>
            </a:r>
            <a:r>
              <a:rPr lang="ko-KR" altLang="en-US" dirty="0"/>
              <a:t> 매달 한번씩 사장과의 대화 이벤트</a:t>
            </a:r>
            <a:endParaRPr lang="en-US" altLang="ko-KR" dirty="0"/>
          </a:p>
          <a:p>
            <a:r>
              <a:rPr lang="ko-KR" altLang="en-US" dirty="0"/>
              <a:t>대통령도 국민과의 대화</a:t>
            </a:r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6F9D5-C724-41CA-A02B-46E2118CF24A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94198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제가 생각하는 커뮤니케이션은 바로 손을 내밀면 손을 잡는</a:t>
            </a:r>
            <a:endParaRPr lang="en-US" altLang="ko-KR" dirty="0"/>
          </a:p>
          <a:p>
            <a:r>
              <a:rPr lang="ko-KR" altLang="en-US" dirty="0"/>
              <a:t>즉</a:t>
            </a:r>
            <a:r>
              <a:rPr lang="en-US" altLang="ko-KR" dirty="0"/>
              <a:t>, </a:t>
            </a:r>
            <a:r>
              <a:rPr lang="ko-KR" altLang="en-US" dirty="0"/>
              <a:t>배려와 희생이라고 생각한다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6F9D5-C724-41CA-A02B-46E2118CF24A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9159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322C0-B9DC-44A2-9A09-2E536B8208E8}" type="datetimeFigureOut">
              <a:rPr lang="ko-KR" altLang="en-US" smtClean="0"/>
              <a:t>2023-11-07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92E2C-A8D7-467C-9F80-B343EE0232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8968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322C0-B9DC-44A2-9A09-2E536B8208E8}" type="datetimeFigureOut">
              <a:rPr lang="ko-KR" altLang="en-US" smtClean="0"/>
              <a:t>2023-11-07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92E2C-A8D7-467C-9F80-B343EE0232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9248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322C0-B9DC-44A2-9A09-2E536B8208E8}" type="datetimeFigureOut">
              <a:rPr lang="ko-KR" altLang="en-US" smtClean="0"/>
              <a:t>2023-11-07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92E2C-A8D7-467C-9F80-B343EE0232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6920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322C0-B9DC-44A2-9A09-2E536B8208E8}" type="datetimeFigureOut">
              <a:rPr lang="ko-KR" altLang="en-US" smtClean="0"/>
              <a:t>2023-11-07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92E2C-A8D7-467C-9F80-B343EE0232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3001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322C0-B9DC-44A2-9A09-2E536B8208E8}" type="datetimeFigureOut">
              <a:rPr lang="ko-KR" altLang="en-US" smtClean="0"/>
              <a:t>2023-11-07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92E2C-A8D7-467C-9F80-B343EE0232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0507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322C0-B9DC-44A2-9A09-2E536B8208E8}" type="datetimeFigureOut">
              <a:rPr lang="ko-KR" altLang="en-US" smtClean="0"/>
              <a:t>2023-11-07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92E2C-A8D7-467C-9F80-B343EE0232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9697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322C0-B9DC-44A2-9A09-2E536B8208E8}" type="datetimeFigureOut">
              <a:rPr lang="ko-KR" altLang="en-US" smtClean="0"/>
              <a:t>2023-11-07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92E2C-A8D7-467C-9F80-B343EE0232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008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322C0-B9DC-44A2-9A09-2E536B8208E8}" type="datetimeFigureOut">
              <a:rPr lang="ko-KR" altLang="en-US" smtClean="0"/>
              <a:t>2023-11-07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92E2C-A8D7-467C-9F80-B343EE0232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5803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322C0-B9DC-44A2-9A09-2E536B8208E8}" type="datetimeFigureOut">
              <a:rPr lang="ko-KR" altLang="en-US" smtClean="0"/>
              <a:t>2023-11-07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92E2C-A8D7-467C-9F80-B343EE0232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2951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322C0-B9DC-44A2-9A09-2E536B8208E8}" type="datetimeFigureOut">
              <a:rPr lang="ko-KR" altLang="en-US" smtClean="0"/>
              <a:t>2023-11-07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92E2C-A8D7-467C-9F80-B343EE0232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5467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322C0-B9DC-44A2-9A09-2E536B8208E8}" type="datetimeFigureOut">
              <a:rPr lang="ko-KR" altLang="en-US" smtClean="0"/>
              <a:t>2023-11-07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92E2C-A8D7-467C-9F80-B343EE0232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68142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F9D17-A026-4E43-B50F-FBAB537F38D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2023-11-07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9B6CF-5C65-43DB-81A0-3E26CAE22E3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3520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F9D17-A026-4E43-B50F-FBAB537F38D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2023-11-07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9B6CF-5C65-43DB-81A0-3E26CAE22E3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6307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F9D17-A026-4E43-B50F-FBAB537F38D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2023-11-07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9B6CF-5C65-43DB-81A0-3E26CAE22E3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6733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F9D17-A026-4E43-B50F-FBAB537F38D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2023-11-07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9B6CF-5C65-43DB-81A0-3E26CAE22E3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062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F9D17-A026-4E43-B50F-FBAB537F38D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2023-11-07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9B6CF-5C65-43DB-81A0-3E26CAE22E3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2971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F9D17-A026-4E43-B50F-FBAB537F38D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2023-11-07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9B6CF-5C65-43DB-81A0-3E26CAE22E3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2252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F9D17-A026-4E43-B50F-FBAB537F38D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2023-11-07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9B6CF-5C65-43DB-81A0-3E26CAE22E3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559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F9D17-A026-4E43-B50F-FBAB537F38D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2023-11-07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9B6CF-5C65-43DB-81A0-3E26CAE22E3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6033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F9D17-A026-4E43-B50F-FBAB537F38D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2023-11-07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9B6CF-5C65-43DB-81A0-3E26CAE22E3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6642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F9D17-A026-4E43-B50F-FBAB537F38D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2023-11-07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9B6CF-5C65-43DB-81A0-3E26CAE22E3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5102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F9D17-A026-4E43-B50F-FBAB537F38D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2023-11-07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9B6CF-5C65-43DB-81A0-3E26CAE22E3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8416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4F9D17-A026-4E43-B50F-FBAB537F38DC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2023-11-07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09B6CF-5C65-43DB-81A0-3E26CAE22E3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51551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4F9D17-A026-4E43-B50F-FBAB537F38DC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2023-11-07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09B6CF-5C65-43DB-81A0-3E26CAE22E3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41927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4F9D17-A026-4E43-B50F-FBAB537F38DC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2023-11-07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09B6CF-5C65-43DB-81A0-3E26CAE22E3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74113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4F9D17-A026-4E43-B50F-FBAB537F38DC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2023-11-07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09B6CF-5C65-43DB-81A0-3E26CAE22E3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93683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4F9D17-A026-4E43-B50F-FBAB537F38DC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2023-11-07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09B6CF-5C65-43DB-81A0-3E26CAE22E3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09784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4F9D17-A026-4E43-B50F-FBAB537F38DC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2023-11-07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09B6CF-5C65-43DB-81A0-3E26CAE22E3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6491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4F9D17-A026-4E43-B50F-FBAB537F38DC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2023-11-07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09B6CF-5C65-43DB-81A0-3E26CAE22E3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46696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4F9D17-A026-4E43-B50F-FBAB537F38DC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2023-11-07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09B6CF-5C65-43DB-81A0-3E26CAE22E3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56101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4F9D17-A026-4E43-B50F-FBAB537F38DC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2023-11-07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09B6CF-5C65-43DB-81A0-3E26CAE22E3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53927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4F9D17-A026-4E43-B50F-FBAB537F38DC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2023-11-07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09B6CF-5C65-43DB-81A0-3E26CAE22E3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69350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4F9D17-A026-4E43-B50F-FBAB537F38DC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2023-11-07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09B6CF-5C65-43DB-81A0-3E26CAE22E3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6593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322C0-B9DC-44A2-9A09-2E536B8208E8}" type="datetimeFigureOut">
              <a:rPr lang="ko-KR" altLang="en-US" smtClean="0"/>
              <a:t>2023-11-07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92E2C-A8D7-467C-9F80-B343EE0232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102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4F9D17-A026-4E43-B50F-FBAB537F38D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2023-11-07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09B6CF-5C65-43DB-81A0-3E26CAE22E3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153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4F9D17-A026-4E43-B50F-FBAB537F38DC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2023-11-07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09B6CF-5C65-43DB-81A0-3E26CAE22E3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4687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4" Type="http://schemas.openxmlformats.org/officeDocument/2006/relationships/hyperlink" Target="http://www.google.co.kr/url?sa=i&amp;rct=j&amp;q=&amp;esrc=s&amp;source=images&amp;cd=&amp;cad=rja&amp;uact=8&amp;ved=0CAcQjRxqFQoTCK7sj5bRusgCFckblAod7DcLiQ&amp;url=http://www.cliparthut.com/why-because-clipart.html&amp;psig=AFQjCNFseJZ3wlFGudqWKJiedeeL9mo4nA&amp;ust=1444660277560827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cfile10.uf.tistory.com/image/266BEF4651F918450F428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50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6819" y="476672"/>
            <a:ext cx="83503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400" b="1" dirty="0">
                <a:solidFill>
                  <a:srgbClr val="FFFF00"/>
                </a:solidFill>
              </a:rPr>
              <a:t>탁월</a:t>
            </a:r>
            <a:r>
              <a:rPr lang="ko-KR" altLang="en-US" sz="3200" b="1" dirty="0">
                <a:solidFill>
                  <a:schemeClr val="bg2">
                    <a:lumMod val="25000"/>
                  </a:schemeClr>
                </a:solidFill>
              </a:rPr>
              <a:t>한</a:t>
            </a:r>
            <a:r>
              <a:rPr lang="ko-KR" altLang="en-US" sz="4400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ko-KR" altLang="en-US" sz="4400" b="1" dirty="0">
                <a:solidFill>
                  <a:srgbClr val="FFFF00"/>
                </a:solidFill>
              </a:rPr>
              <a:t>리더</a:t>
            </a:r>
            <a:r>
              <a:rPr lang="ko-KR" altLang="en-US" sz="3200" b="1" dirty="0">
                <a:solidFill>
                  <a:schemeClr val="bg2">
                    <a:lumMod val="25000"/>
                  </a:schemeClr>
                </a:solidFill>
              </a:rPr>
              <a:t>들의</a:t>
            </a:r>
            <a:r>
              <a:rPr lang="ko-KR" altLang="en-US" sz="3600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ko-KR" altLang="en-US" sz="5400" b="1" dirty="0">
                <a:solidFill>
                  <a:srgbClr val="FF0000"/>
                </a:solidFill>
              </a:rPr>
              <a:t>커뮤니케이션</a:t>
            </a:r>
            <a:r>
              <a:rPr lang="ko-KR" altLang="en-US" sz="3600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endParaRPr lang="ko-KR" altLang="en-US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742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>
            <a:extLst>
              <a:ext uri="{FF2B5EF4-FFF2-40B4-BE49-F238E27FC236}">
                <a16:creationId xmlns:a16="http://schemas.microsoft.com/office/drawing/2014/main" id="{1F32D3D0-E8E8-44D0-995B-FC1682E8B160}"/>
              </a:ext>
            </a:extLst>
          </p:cNvPr>
          <p:cNvGrpSpPr/>
          <p:nvPr/>
        </p:nvGrpSpPr>
        <p:grpSpPr>
          <a:xfrm>
            <a:off x="-1" y="0"/>
            <a:ext cx="9144001" cy="6858000"/>
            <a:chOff x="-1" y="0"/>
            <a:chExt cx="9144001" cy="6858000"/>
          </a:xfrm>
        </p:grpSpPr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8CBF3C66-8804-48DD-866B-B880DF04A6AF}"/>
                </a:ext>
              </a:extLst>
            </p:cNvPr>
            <p:cNvSpPr/>
            <p:nvPr/>
          </p:nvSpPr>
          <p:spPr>
            <a:xfrm>
              <a:off x="-1" y="0"/>
              <a:ext cx="9144001" cy="685800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3" name="사각형: 둥근 모서리 1">
              <a:extLst>
                <a:ext uri="{FF2B5EF4-FFF2-40B4-BE49-F238E27FC236}">
                  <a16:creationId xmlns:a16="http://schemas.microsoft.com/office/drawing/2014/main" id="{CFAC8ED8-3B2A-4F32-8AB9-189877107A96}"/>
                </a:ext>
              </a:extLst>
            </p:cNvPr>
            <p:cNvSpPr/>
            <p:nvPr/>
          </p:nvSpPr>
          <p:spPr>
            <a:xfrm>
              <a:off x="96473" y="60820"/>
              <a:ext cx="8951052" cy="6736360"/>
            </a:xfrm>
            <a:prstGeom prst="roundRect">
              <a:avLst>
                <a:gd name="adj" fmla="val 358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A1FF1141-9EEE-4259-811C-D545344C98C9}"/>
                </a:ext>
              </a:extLst>
            </p:cNvPr>
            <p:cNvGrpSpPr/>
            <p:nvPr/>
          </p:nvGrpSpPr>
          <p:grpSpPr>
            <a:xfrm>
              <a:off x="208881" y="366313"/>
              <a:ext cx="8726236" cy="6288225"/>
              <a:chOff x="323528" y="488861"/>
              <a:chExt cx="8726236" cy="6288225"/>
            </a:xfrm>
          </p:grpSpPr>
          <p:pic>
            <p:nvPicPr>
              <p:cNvPr id="5" name="그림 4">
                <a:extLst>
                  <a:ext uri="{FF2B5EF4-FFF2-40B4-BE49-F238E27FC236}">
                    <a16:creationId xmlns:a16="http://schemas.microsoft.com/office/drawing/2014/main" id="{C606A8E5-1EE1-47DE-9403-567FA3AF551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1796" b="17232"/>
              <a:stretch/>
            </p:blipFill>
            <p:spPr>
              <a:xfrm>
                <a:off x="2736740" y="1166022"/>
                <a:ext cx="1043172" cy="534786"/>
              </a:xfrm>
              <a:prstGeom prst="rect">
                <a:avLst/>
              </a:prstGeom>
            </p:spPr>
          </p:pic>
          <p:pic>
            <p:nvPicPr>
              <p:cNvPr id="6" name="그림 5">
                <a:extLst>
                  <a:ext uri="{FF2B5EF4-FFF2-40B4-BE49-F238E27FC236}">
                    <a16:creationId xmlns:a16="http://schemas.microsoft.com/office/drawing/2014/main" id="{47EDBA6A-6C97-4A4C-8065-A2899B0599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4398" y="1196752"/>
                <a:ext cx="1911378" cy="383100"/>
              </a:xfrm>
              <a:prstGeom prst="rect">
                <a:avLst/>
              </a:prstGeom>
            </p:spPr>
          </p:pic>
          <p:pic>
            <p:nvPicPr>
              <p:cNvPr id="7" name="그림 6">
                <a:extLst>
                  <a:ext uri="{FF2B5EF4-FFF2-40B4-BE49-F238E27FC236}">
                    <a16:creationId xmlns:a16="http://schemas.microsoft.com/office/drawing/2014/main" id="{D51D7DD8-A5C8-41CA-A79D-F8003C5955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1560" y="2773253"/>
                <a:ext cx="1728192" cy="595928"/>
              </a:xfrm>
              <a:prstGeom prst="rect">
                <a:avLst/>
              </a:prstGeom>
            </p:spPr>
          </p:pic>
          <p:pic>
            <p:nvPicPr>
              <p:cNvPr id="8" name="Picture 4" descr="ibk기업은행 배구단에 대한 이미지 검색결과">
                <a:extLst>
                  <a:ext uri="{FF2B5EF4-FFF2-40B4-BE49-F238E27FC236}">
                    <a16:creationId xmlns:a16="http://schemas.microsoft.com/office/drawing/2014/main" id="{2926F5A4-9022-4FF1-9B37-BB02EFACE06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38" y="2289061"/>
                <a:ext cx="1077042" cy="47311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" name="Picture 2" descr="삼성라이온즈에 대한 이미지 검색결과">
                <a:extLst>
                  <a:ext uri="{FF2B5EF4-FFF2-40B4-BE49-F238E27FC236}">
                    <a16:creationId xmlns:a16="http://schemas.microsoft.com/office/drawing/2014/main" id="{15C92A99-1D48-436D-8D93-D2991C21E6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6667" b="16667"/>
              <a:stretch/>
            </p:blipFill>
            <p:spPr bwMode="auto">
              <a:xfrm>
                <a:off x="611560" y="1712997"/>
                <a:ext cx="864096" cy="5760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" name="직사각형 9">
                <a:extLst>
                  <a:ext uri="{FF2B5EF4-FFF2-40B4-BE49-F238E27FC236}">
                    <a16:creationId xmlns:a16="http://schemas.microsoft.com/office/drawing/2014/main" id="{38108CFA-9AB1-420F-A3E1-6FA836DEDBCF}"/>
                  </a:ext>
                </a:extLst>
              </p:cNvPr>
              <p:cNvSpPr/>
              <p:nvPr/>
            </p:nvSpPr>
            <p:spPr>
              <a:xfrm>
                <a:off x="504056" y="488861"/>
                <a:ext cx="5868144" cy="50037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+mn-cs"/>
                  </a:rPr>
                  <a:t>                                  대</a:t>
                </a: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+mn-cs"/>
                  </a:rPr>
                  <a:t>  </a:t>
                </a:r>
                <a:r>
                  <a:rPr kumimoji="0" lang="ko-KR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+mn-cs"/>
                  </a:rPr>
                  <a:t>대표</a:t>
                </a:r>
                <a:endParaRPr kumimoji="0" lang="en-US" altLang="ko-K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 Bold" panose="020B0600000101010101" pitchFamily="50" charset="-127"/>
                  <a:ea typeface="나눔스퀘어 Bold" panose="020B0600000101010101" pitchFamily="50" charset="-127"/>
                  <a:cs typeface="+mn-cs"/>
                </a:endParaRPr>
              </a:p>
              <a:p>
                <a:pPr marL="0" marR="0" lvl="0" indent="0" algn="l" defTabSz="914400" rtl="0" eaLnBrk="1" fontAlgn="auto" latinLnBrk="1" hangingPunct="1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+mn-cs"/>
                  </a:rPr>
                  <a:t>                                 </a:t>
                </a:r>
                <a:r>
                  <a:rPr kumimoji="0" lang="ko-KR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+mn-cs"/>
                  </a:rPr>
                  <a:t>대표 </a:t>
                </a:r>
                <a:endParaRPr kumimoji="0" lang="en-US" altLang="ko-K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스퀘어 Bold" panose="020B0600000101010101" pitchFamily="50" charset="-127"/>
                  <a:ea typeface="나눔스퀘어 Bold" panose="020B0600000101010101" pitchFamily="50" charset="-127"/>
                  <a:cs typeface="+mn-cs"/>
                </a:endParaRPr>
              </a:p>
              <a:p>
                <a:pPr marL="0" marR="0" lvl="0" indent="0" algn="l" defTabSz="914400" rtl="0" eaLnBrk="1" fontAlgn="auto" latinLnBrk="1" hangingPunct="1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+mn-cs"/>
                  </a:rPr>
                  <a:t>                    </a:t>
                </a:r>
                <a:r>
                  <a:rPr kumimoji="0" lang="ko-KR" altLang="en-US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+mn-cs"/>
                  </a:rPr>
                  <a:t>삼성라이온즈</a:t>
                </a:r>
                <a:r>
                  <a:rPr kumimoji="0" lang="ko-KR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+mn-cs"/>
                  </a:rPr>
                  <a:t> 프로야구단 장내아나운서</a:t>
                </a:r>
                <a:endParaRPr kumimoji="0" lang="en-US" altLang="ko-K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 Bold" panose="020B0600000101010101" pitchFamily="50" charset="-127"/>
                  <a:ea typeface="나눔스퀘어 Bold" panose="020B0600000101010101" pitchFamily="50" charset="-127"/>
                  <a:cs typeface="+mn-cs"/>
                </a:endParaRPr>
              </a:p>
              <a:p>
                <a:pPr marL="0" marR="0" lvl="0" indent="0" algn="l" defTabSz="914400" rtl="0" eaLnBrk="1" fontAlgn="auto" latinLnBrk="1" hangingPunct="1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+mn-cs"/>
                  </a:rPr>
                  <a:t>                    </a:t>
                </a:r>
                <a:r>
                  <a:rPr kumimoji="0" lang="ko-KR" altLang="en-US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+mn-cs"/>
                  </a:rPr>
                  <a:t>포항스틸러스</a:t>
                </a:r>
                <a:r>
                  <a:rPr kumimoji="0" lang="ko-KR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+mn-cs"/>
                  </a:rPr>
                  <a:t> 프로축구단 </a:t>
                </a:r>
                <a:r>
                  <a:rPr kumimoji="0" lang="ko-KR" altLang="en-US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+mn-cs"/>
                  </a:rPr>
                  <a:t>장내아나운서</a:t>
                </a:r>
                <a:endParaRPr kumimoji="0" lang="en-US" altLang="ko-K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 Bold" panose="020B0600000101010101" pitchFamily="50" charset="-127"/>
                  <a:ea typeface="나눔스퀘어 Bold" panose="020B0600000101010101" pitchFamily="50" charset="-127"/>
                  <a:cs typeface="+mn-cs"/>
                </a:endParaRPr>
              </a:p>
              <a:p>
                <a:pPr marL="0" marR="0" lvl="0" indent="0" algn="l" defTabSz="914400" rtl="0" eaLnBrk="1" fontAlgn="auto" latinLnBrk="1" hangingPunct="1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+mn-cs"/>
                  </a:rPr>
                  <a:t>                             홍보위원</a:t>
                </a: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+mn-cs"/>
                  </a:rPr>
                  <a:t>/</a:t>
                </a:r>
                <a:r>
                  <a:rPr kumimoji="0" lang="ko-KR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+mn-cs"/>
                  </a:rPr>
                  <a:t>공식</a:t>
                </a: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+mn-cs"/>
                  </a:rPr>
                  <a:t>MC</a:t>
                </a:r>
              </a:p>
              <a:p>
                <a:pPr marL="0" marR="0" lvl="0" indent="0" algn="l" defTabSz="914400" rtl="0" eaLnBrk="1" fontAlgn="auto" latinLnBrk="1" hangingPunct="1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+mn-cs"/>
                  </a:rPr>
                  <a:t>                    한국도로공사 여자배구단 </a:t>
                </a:r>
                <a:r>
                  <a:rPr kumimoji="0" lang="ko-KR" altLang="en-US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+mn-cs"/>
                  </a:rPr>
                  <a:t>장내아나운서</a:t>
                </a:r>
                <a:endParaRPr kumimoji="0" lang="en-US" altLang="ko-K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 Bold" panose="020B0600000101010101" pitchFamily="50" charset="-127"/>
                  <a:ea typeface="나눔스퀘어 Bold" panose="020B0600000101010101" pitchFamily="50" charset="-127"/>
                  <a:cs typeface="+mn-cs"/>
                </a:endParaRPr>
              </a:p>
              <a:p>
                <a:pPr marL="0" marR="0" lvl="0" indent="0" algn="l" defTabSz="914400" rtl="0" eaLnBrk="1" fontAlgn="auto" latinLnBrk="1" hangingPunct="1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+mn-cs"/>
                  </a:rPr>
                  <a:t>경기대학교 일반대학원 이벤트국제회의학과 박사수료</a:t>
                </a:r>
                <a:endParaRPr kumimoji="0" lang="en-US" altLang="ko-K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 Bold" panose="020B0600000101010101" pitchFamily="50" charset="-127"/>
                  <a:ea typeface="나눔스퀘어 Bold" panose="020B0600000101010101" pitchFamily="50" charset="-127"/>
                  <a:cs typeface="+mn-cs"/>
                </a:endParaRPr>
              </a:p>
              <a:p>
                <a:pPr marL="0" marR="0" lvl="0" indent="0" algn="l" defTabSz="914400" rtl="0" eaLnBrk="1" fontAlgn="auto" latinLnBrk="1" hangingPunct="1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+mn-cs"/>
                  </a:rPr>
                  <a:t>계명대학교 일반대학원 </a:t>
                </a:r>
                <a:r>
                  <a:rPr kumimoji="0" lang="ko-KR" altLang="en-US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+mn-cs"/>
                  </a:rPr>
                  <a:t>체육학</a:t>
                </a:r>
                <a:r>
                  <a:rPr kumimoji="0" lang="ko-KR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+mn-cs"/>
                  </a:rPr>
                  <a:t> 박사수료</a:t>
                </a:r>
                <a:endParaRPr kumimoji="0" lang="en-US" altLang="ko-K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 Bold" panose="020B0600000101010101" pitchFamily="50" charset="-127"/>
                  <a:ea typeface="나눔스퀘어 Bold" panose="020B0600000101010101" pitchFamily="50" charset="-127"/>
                  <a:cs typeface="+mn-cs"/>
                </a:endParaRPr>
              </a:p>
              <a:p>
                <a:pPr marL="0" marR="0" lvl="0" indent="0" algn="l" defTabSz="914400" rtl="0" eaLnBrk="1" fontAlgn="auto" latinLnBrk="1" hangingPunct="1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+mn-cs"/>
                  </a:rPr>
                  <a:t>계명대학교 체육대학 외래교수</a:t>
                </a:r>
                <a:endParaRPr kumimoji="0" lang="en-US" altLang="ko-K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 Bold" panose="020B0600000101010101" pitchFamily="50" charset="-127"/>
                  <a:ea typeface="나눔스퀘어 Bold" panose="020B0600000101010101" pitchFamily="50" charset="-127"/>
                  <a:cs typeface="+mn-cs"/>
                </a:endParaRPr>
              </a:p>
            </p:txBody>
          </p:sp>
          <p:sp>
            <p:nvSpPr>
              <p:cNvPr id="11" name="직사각형 10">
                <a:extLst>
                  <a:ext uri="{FF2B5EF4-FFF2-40B4-BE49-F238E27FC236}">
                    <a16:creationId xmlns:a16="http://schemas.microsoft.com/office/drawing/2014/main" id="{84C89337-05FF-40B1-9DBB-989B8CB9A2D3}"/>
                  </a:ext>
                </a:extLst>
              </p:cNvPr>
              <p:cNvSpPr/>
              <p:nvPr/>
            </p:nvSpPr>
            <p:spPr>
              <a:xfrm>
                <a:off x="352246" y="6327344"/>
                <a:ext cx="6524010" cy="4140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98BB5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rPr>
                  <a:t>www.dragon.co.kr / kyi8943@naver.com / 010 - 4525 - 8943</a:t>
                </a:r>
              </a:p>
            </p:txBody>
          </p:sp>
          <p:pic>
            <p:nvPicPr>
              <p:cNvPr id="12" name="그림 11">
                <a:extLst>
                  <a:ext uri="{FF2B5EF4-FFF2-40B4-BE49-F238E27FC236}">
                    <a16:creationId xmlns:a16="http://schemas.microsoft.com/office/drawing/2014/main" id="{0799346B-3A09-4F0A-BB46-AE39B5F354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45683" y="2384598"/>
                <a:ext cx="3904081" cy="4392488"/>
              </a:xfrm>
              <a:prstGeom prst="rect">
                <a:avLst/>
              </a:prstGeom>
            </p:spPr>
          </p:pic>
          <p:pic>
            <p:nvPicPr>
              <p:cNvPr id="13" name="그림 12" descr="naver.jpg">
                <a:extLst>
                  <a:ext uri="{FF2B5EF4-FFF2-40B4-BE49-F238E27FC236}">
                    <a16:creationId xmlns:a16="http://schemas.microsoft.com/office/drawing/2014/main" id="{7CD300D4-9AA1-4293-BFE9-A2E3CE14B0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323528" y="5733256"/>
                <a:ext cx="4721429" cy="621815"/>
              </a:xfrm>
              <a:prstGeom prst="rect">
                <a:avLst/>
              </a:prstGeom>
            </p:spPr>
          </p:pic>
          <p:pic>
            <p:nvPicPr>
              <p:cNvPr id="14" name="그림 13">
                <a:extLst>
                  <a:ext uri="{FF2B5EF4-FFF2-40B4-BE49-F238E27FC236}">
                    <a16:creationId xmlns:a16="http://schemas.microsoft.com/office/drawing/2014/main" id="{B59DA4A7-EA4C-48E8-AA86-6E7824A066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11560" y="704885"/>
                <a:ext cx="3059832" cy="346396"/>
              </a:xfrm>
              <a:prstGeom prst="rect">
                <a:avLst/>
              </a:prstGeom>
            </p:spPr>
          </p:pic>
          <p:pic>
            <p:nvPicPr>
              <p:cNvPr id="15" name="그림 14">
                <a:extLst>
                  <a:ext uri="{FF2B5EF4-FFF2-40B4-BE49-F238E27FC236}">
                    <a16:creationId xmlns:a16="http://schemas.microsoft.com/office/drawing/2014/main" id="{0BD57EE2-1427-4B6D-9FE3-95CC96CFDD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11560" y="531128"/>
                <a:ext cx="1604156" cy="173758"/>
              </a:xfrm>
              <a:prstGeom prst="rect">
                <a:avLst/>
              </a:prstGeom>
            </p:spPr>
          </p:pic>
          <p:sp>
            <p:nvSpPr>
              <p:cNvPr id="16" name="직사각형 15">
                <a:extLst>
                  <a:ext uri="{FF2B5EF4-FFF2-40B4-BE49-F238E27FC236}">
                    <a16:creationId xmlns:a16="http://schemas.microsoft.com/office/drawing/2014/main" id="{3B4A53A5-4B04-41A1-9B0F-E720445F0E8C}"/>
                  </a:ext>
                </a:extLst>
              </p:cNvPr>
              <p:cNvSpPr/>
              <p:nvPr/>
            </p:nvSpPr>
            <p:spPr>
              <a:xfrm>
                <a:off x="3628159" y="1030150"/>
                <a:ext cx="604653" cy="5687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+mn-cs"/>
                  </a:rPr>
                  <a:t>대표</a:t>
                </a:r>
                <a:endParaRPr kumimoji="0" lang="en-US" altLang="ko-K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 Bold" panose="020B0600000101010101" pitchFamily="50" charset="-127"/>
                  <a:ea typeface="나눔스퀘어 Bold" panose="020B0600000101010101" pitchFamily="50" charset="-127"/>
                  <a:cs typeface="+mn-cs"/>
                </a:endParaRPr>
              </a:p>
            </p:txBody>
          </p:sp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B17E2D95-DE59-4023-87BE-B419670606C9}"/>
                  </a:ext>
                </a:extLst>
              </p:cNvPr>
              <p:cNvSpPr/>
              <p:nvPr/>
            </p:nvSpPr>
            <p:spPr>
              <a:xfrm>
                <a:off x="611560" y="2289061"/>
                <a:ext cx="1109880" cy="48419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50" charset="-127"/>
                  <a:cs typeface="+mn-cs"/>
                </a:endParaRPr>
              </a:p>
            </p:txBody>
          </p:sp>
          <p:pic>
            <p:nvPicPr>
              <p:cNvPr id="18" name="그림 17">
                <a:extLst>
                  <a:ext uri="{FF2B5EF4-FFF2-40B4-BE49-F238E27FC236}">
                    <a16:creationId xmlns:a16="http://schemas.microsoft.com/office/drawing/2014/main" id="{230937CB-FE92-436B-9739-F7D9F946BF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7322" y="2173940"/>
                <a:ext cx="1012350" cy="794651"/>
              </a:xfrm>
              <a:prstGeom prst="rect">
                <a:avLst/>
              </a:prstGeom>
            </p:spPr>
          </p:pic>
        </p:grpSp>
      </p:grpSp>
      <p:pic>
        <p:nvPicPr>
          <p:cNvPr id="21" name="그림 20">
            <a:extLst>
              <a:ext uri="{FF2B5EF4-FFF2-40B4-BE49-F238E27FC236}">
                <a16:creationId xmlns:a16="http://schemas.microsoft.com/office/drawing/2014/main" id="{F0B40CA2-E0CC-83A5-605B-D1EA7EE3E2AF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8681"/>
          <a:stretch/>
        </p:blipFill>
        <p:spPr>
          <a:xfrm>
            <a:off x="642471" y="3111601"/>
            <a:ext cx="712757" cy="83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144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915054" y="2921169"/>
            <a:ext cx="531389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여러분</a:t>
            </a:r>
            <a:r>
              <a:rPr kumimoji="0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은</a:t>
            </a:r>
            <a:r>
              <a:rPr kumimoji="0" lang="ko-KR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리더</a:t>
            </a:r>
            <a:r>
              <a:rPr kumimoji="0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?</a:t>
            </a:r>
            <a:endParaRPr kumimoji="0" lang="ko-KR" altLang="en-US" sz="8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9853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770318" y="1145369"/>
            <a:ext cx="360785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리더십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이란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?</a:t>
            </a:r>
            <a:endParaRPr kumimoji="0" lang="ko-KR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0318" y="2650401"/>
            <a:ext cx="7603363" cy="12310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다른 사람에게 </a:t>
            </a:r>
            <a:r>
              <a:rPr kumimoji="0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영향력</a:t>
            </a:r>
            <a:r>
              <a:rPr kumimoji="0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을 미치는 것</a:t>
            </a:r>
            <a:endParaRPr kumimoji="0" lang="en-US" altLang="ko-KR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0124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770318" y="1145369"/>
            <a:ext cx="360785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영향력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이란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?</a:t>
            </a:r>
            <a:endParaRPr kumimoji="0" lang="ko-KR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64231" y="2813479"/>
            <a:ext cx="6415539" cy="12310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긍정적인 </a:t>
            </a:r>
            <a:r>
              <a:rPr kumimoji="0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변화</a:t>
            </a:r>
            <a:r>
              <a:rPr kumimoji="0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를 일으키는 것</a:t>
            </a:r>
            <a:endParaRPr kumimoji="0" lang="en-US" altLang="ko-KR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0027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C3612CBD-BCE5-4585-B654-2880405D00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93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45FFC79B-EB94-45E0-9A1C-8B2BE1679F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437" y="1743075"/>
            <a:ext cx="5953125" cy="337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581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최강야구' 김성근 감독, 경기 전 40초 미팅에 선수단 &quot;간단하다 간단해&quot; 환호">
            <a:extLst>
              <a:ext uri="{FF2B5EF4-FFF2-40B4-BE49-F238E27FC236}">
                <a16:creationId xmlns:a16="http://schemas.microsoft.com/office/drawing/2014/main" id="{345CB9E8-99F9-618B-2CA5-7E24CBAEEB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7597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두산 감독' 이승엽 관전 포인트, '세밀한 야구'로 초보 우려 씻을까…FA 영입 '통 큰 선물' 받을까 - 경향신문">
            <a:extLst>
              <a:ext uri="{FF2B5EF4-FFF2-40B4-BE49-F238E27FC236}">
                <a16:creationId xmlns:a16="http://schemas.microsoft.com/office/drawing/2014/main" id="{006CE1AD-D49F-864D-5501-487D8E6D7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33641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포항 일으킨 김기동 감독의 철학 '권위는 내려놓고, 귀는 열고'｜동아일보">
            <a:extLst>
              <a:ext uri="{FF2B5EF4-FFF2-40B4-BE49-F238E27FC236}">
                <a16:creationId xmlns:a16="http://schemas.microsoft.com/office/drawing/2014/main" id="{DA17C88F-F811-3053-6C15-7C63D329D2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994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7305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심판상 시상식에 야유가 터지자 말리는 김기동 감독ㅣFA컵">
            <a:hlinkClick r:id="" action="ppaction://media"/>
            <a:extLst>
              <a:ext uri="{FF2B5EF4-FFF2-40B4-BE49-F238E27FC236}">
                <a16:creationId xmlns:a16="http://schemas.microsoft.com/office/drawing/2014/main" id="{03978C9E-661B-5B25-E53E-2331EC76294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603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7741"/>
    </mc:Choice>
    <mc:Fallback xmlns="">
      <p:transition spd="slow" advTm="1977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77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FA90F828-E30F-6B80-F5E5-016CE0005A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899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12598B1-2379-A1ED-BD29-998302B35BF7}"/>
              </a:ext>
            </a:extLst>
          </p:cNvPr>
          <p:cNvSpPr txBox="1"/>
          <p:nvPr/>
        </p:nvSpPr>
        <p:spPr>
          <a:xfrm>
            <a:off x="2633008" y="3068960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리더십테스트</a:t>
            </a:r>
            <a:endParaRPr kumimoji="0" lang="ko-KR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6002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www.bloter.net/tt/attach/22/569385354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862826"/>
            <a:ext cx="6948265" cy="499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cfile9.uf.tistory.com/image/0360A24950F3A3EC15D7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60032" cy="364502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92970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67438" y="692696"/>
            <a:ext cx="46085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4400" b="1" dirty="0">
                <a:solidFill>
                  <a:srgbClr val="FF0000"/>
                </a:solidFill>
              </a:rPr>
              <a:t>커뮤니케이션</a:t>
            </a:r>
            <a:r>
              <a:rPr lang="ko-KR" altLang="en-US" sz="2800" b="1" dirty="0">
                <a:solidFill>
                  <a:srgbClr val="FFFF00"/>
                </a:solidFill>
              </a:rPr>
              <a:t>이란</a:t>
            </a:r>
            <a:r>
              <a:rPr lang="en-US" altLang="ko-KR" sz="2800" b="1" dirty="0">
                <a:solidFill>
                  <a:srgbClr val="FFFF00"/>
                </a:solidFill>
              </a:rPr>
              <a:t>?</a:t>
            </a:r>
            <a:endParaRPr lang="ko-KR" altLang="en-US" sz="4000" b="1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909262"/>
            <a:ext cx="928651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2800" b="1" dirty="0">
                <a:solidFill>
                  <a:prstClr val="white"/>
                </a:solidFill>
              </a:rPr>
              <a:t>사람들끼리 서로 생각</a:t>
            </a:r>
            <a:r>
              <a:rPr lang="en-US" altLang="ko-KR" sz="2800" b="1" dirty="0">
                <a:solidFill>
                  <a:prstClr val="white"/>
                </a:solidFill>
              </a:rPr>
              <a:t>, </a:t>
            </a:r>
            <a:r>
              <a:rPr lang="ko-KR" altLang="en-US" sz="2800" b="1" dirty="0">
                <a:solidFill>
                  <a:prstClr val="white"/>
                </a:solidFill>
              </a:rPr>
              <a:t>느낌 따위의 정보를 주고 받는 일</a:t>
            </a:r>
            <a:endParaRPr lang="en-US" altLang="ko-KR" sz="2800" b="1" dirty="0">
              <a:solidFill>
                <a:prstClr val="white"/>
              </a:solidFill>
            </a:endParaRPr>
          </a:p>
          <a:p>
            <a:pPr>
              <a:lnSpc>
                <a:spcPct val="200000"/>
              </a:lnSpc>
            </a:pPr>
            <a:r>
              <a:rPr lang="ko-KR" altLang="en-US" sz="2800" b="1" dirty="0">
                <a:solidFill>
                  <a:prstClr val="white"/>
                </a:solidFill>
              </a:rPr>
              <a:t>말이나 글</a:t>
            </a:r>
            <a:r>
              <a:rPr lang="en-US" altLang="ko-KR" sz="2800" b="1" dirty="0">
                <a:solidFill>
                  <a:prstClr val="white"/>
                </a:solidFill>
              </a:rPr>
              <a:t>, </a:t>
            </a:r>
            <a:r>
              <a:rPr lang="ko-KR" altLang="en-US" sz="2800" b="1" dirty="0" err="1">
                <a:solidFill>
                  <a:prstClr val="white"/>
                </a:solidFill>
              </a:rPr>
              <a:t>그밖의</a:t>
            </a:r>
            <a:r>
              <a:rPr lang="ko-KR" altLang="en-US" sz="2800" b="1" dirty="0">
                <a:solidFill>
                  <a:prstClr val="white"/>
                </a:solidFill>
              </a:rPr>
              <a:t> 소리</a:t>
            </a:r>
            <a:r>
              <a:rPr lang="en-US" altLang="ko-KR" sz="2800" b="1" dirty="0">
                <a:solidFill>
                  <a:prstClr val="white"/>
                </a:solidFill>
              </a:rPr>
              <a:t>, </a:t>
            </a:r>
            <a:r>
              <a:rPr lang="ko-KR" altLang="en-US" sz="2800" b="1" dirty="0">
                <a:solidFill>
                  <a:prstClr val="white"/>
                </a:solidFill>
              </a:rPr>
              <a:t>표정</a:t>
            </a:r>
            <a:r>
              <a:rPr lang="en-US" altLang="ko-KR" sz="2800" b="1" dirty="0">
                <a:solidFill>
                  <a:prstClr val="white"/>
                </a:solidFill>
              </a:rPr>
              <a:t>, </a:t>
            </a:r>
            <a:r>
              <a:rPr lang="ko-KR" altLang="en-US" sz="2800" b="1" dirty="0">
                <a:solidFill>
                  <a:prstClr val="white"/>
                </a:solidFill>
              </a:rPr>
              <a:t>몸짓 따위로 이루어진다</a:t>
            </a:r>
            <a:endParaRPr lang="en-US" altLang="ko-KR" sz="28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8622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cliparthut.com/clip-arts/215/who-what-when-where-why-21577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764" y="1700808"/>
            <a:ext cx="6582473" cy="4464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cliparthut.com/clip-arts/215/who-what-when-where-why-215778.png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22" t="12097" r="40394" b="80282"/>
          <a:stretch/>
        </p:blipFill>
        <p:spPr bwMode="auto">
          <a:xfrm>
            <a:off x="3874761" y="4609033"/>
            <a:ext cx="1346521" cy="328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01429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취재파일] '돈'과의 인사! 파인 땡큐, 앤드 유?">
            <a:extLst>
              <a:ext uri="{FF2B5EF4-FFF2-40B4-BE49-F238E27FC236}">
                <a16:creationId xmlns:a16="http://schemas.microsoft.com/office/drawing/2014/main" id="{ED27C5E3-9E93-509E-CBE4-B5D23A3511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78741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midcoursecorrection.org/images/2015/07/hono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705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1626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사장을 위한 권력학">
            <a:extLst>
              <a:ext uri="{FF2B5EF4-FFF2-40B4-BE49-F238E27FC236}">
                <a16:creationId xmlns:a16="http://schemas.microsoft.com/office/drawing/2014/main" id="{3C95C2ED-358E-931C-1F68-38490D4F9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0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80961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카카오' 김범수, 부자 지도를 바꾸다 - 시사저널">
            <a:extLst>
              <a:ext uri="{FF2B5EF4-FFF2-40B4-BE49-F238E27FC236}">
                <a16:creationId xmlns:a16="http://schemas.microsoft.com/office/drawing/2014/main" id="{72C9E15E-5C58-DBAC-C456-C229676AE6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모서리가 둥근 사각형 설명선 2"/>
          <p:cNvSpPr/>
          <p:nvPr/>
        </p:nvSpPr>
        <p:spPr>
          <a:xfrm>
            <a:off x="5292080" y="1052736"/>
            <a:ext cx="3312368" cy="936474"/>
          </a:xfrm>
          <a:prstGeom prst="wedgeRoundRectCallout">
            <a:avLst>
              <a:gd name="adj1" fmla="val -156562"/>
              <a:gd name="adj2" fmla="val 7765"/>
              <a:gd name="adj3" fmla="val 16667"/>
            </a:avLst>
          </a:prstGeom>
          <a:solidFill>
            <a:srgbClr val="FFC000">
              <a:alpha val="74000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남보다 잘할 수 없다면 </a:t>
            </a:r>
            <a:endParaRPr lang="en-US" altLang="ko-KR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>
              <a:lnSpc>
                <a:spcPct val="150000"/>
              </a:lnSpc>
            </a:pP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남과 </a:t>
            </a:r>
            <a:r>
              <a:rPr lang="ko-KR" alt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다른 것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을</a:t>
            </a:r>
            <a:r>
              <a: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아는</a:t>
            </a:r>
            <a:r>
              <a: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사람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이</a:t>
            </a:r>
            <a:r>
              <a: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되자</a:t>
            </a:r>
            <a:endParaRPr lang="en-US" altLang="ko-KR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4" name="Picture 8" descr="kakao 고객센터">
            <a:extLst>
              <a:ext uri="{FF2B5EF4-FFF2-40B4-BE49-F238E27FC236}">
                <a16:creationId xmlns:a16="http://schemas.microsoft.com/office/drawing/2014/main" id="{7F7BBD5E-33D8-7647-F17B-F9EC16C2AA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42348"/>
            <a:ext cx="4572000" cy="3415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929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cfile24.uf.tistory.com/image/131232174D04840215E2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328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메신저·SNS 넘어 메타버스로...페이스북 사명 '메타'로 바꾼다 &lt; 인프라 &lt; 뉴스 &lt; 기사본문 - 테크M">
            <a:extLst>
              <a:ext uri="{FF2B5EF4-FFF2-40B4-BE49-F238E27FC236}">
                <a16:creationId xmlns:a16="http://schemas.microsoft.com/office/drawing/2014/main" id="{D24E9D3D-BD09-A0BB-F70A-5452E722BB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58989"/>
            <a:ext cx="2952328" cy="31700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4929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유튜브 스토리(유튜브의 과거, 현재, 미래)">
            <a:extLst>
              <a:ext uri="{FF2B5EF4-FFF2-40B4-BE49-F238E27FC236}">
                <a16:creationId xmlns:a16="http://schemas.microsoft.com/office/drawing/2014/main" id="{5F54EE39-DF8C-BA07-CBB3-BBF84281CF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우연히 한국 놀러 왔다가...한국인과 결혼한 유튜브 창업자는 누구 : 네이버 포스트">
            <a:extLst>
              <a:ext uri="{FF2B5EF4-FFF2-40B4-BE49-F238E27FC236}">
                <a16:creationId xmlns:a16="http://schemas.microsoft.com/office/drawing/2014/main" id="{B555DF02-6EA7-8375-8E94-EFA9AA1392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4495" y="0"/>
            <a:ext cx="4572000" cy="3423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구글의 youtube 인수는 현명한 선택?">
            <a:extLst>
              <a:ext uri="{FF2B5EF4-FFF2-40B4-BE49-F238E27FC236}">
                <a16:creationId xmlns:a16="http://schemas.microsoft.com/office/drawing/2014/main" id="{DA102A4D-9EF3-0A7F-AC5D-95D3E91139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34755"/>
            <a:ext cx="9144000" cy="3423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1520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t0.gstatic.com/images?q=tbn:ANd9GcSNNYB1l3ZM0oNvsxpJZTuM6sGEIZnCBWcKZdGiz3tGCLZiyuA_jn9fRWoRy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829"/>
          <a:stretch/>
        </p:blipFill>
        <p:spPr bwMode="auto">
          <a:xfrm flipH="1">
            <a:off x="-1" y="-8221"/>
            <a:ext cx="4572000" cy="34405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모서리가 둥근 사각형 설명선 6"/>
          <p:cNvSpPr/>
          <p:nvPr/>
        </p:nvSpPr>
        <p:spPr>
          <a:xfrm>
            <a:off x="3707904" y="4869160"/>
            <a:ext cx="5314386" cy="1800200"/>
          </a:xfrm>
          <a:prstGeom prst="wedgeRoundRectCallout">
            <a:avLst>
              <a:gd name="adj1" fmla="val -66124"/>
              <a:gd name="adj2" fmla="val -199826"/>
              <a:gd name="adj3" fmla="val 16667"/>
            </a:avLst>
          </a:prstGeom>
          <a:solidFill>
            <a:schemeClr val="lt1">
              <a:alpha val="3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>
              <a:lnSpc>
                <a:spcPct val="150000"/>
              </a:lnSpc>
            </a:pPr>
            <a:r>
              <a:rPr lang="ko-KR" altLang="en-US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커뮤니케이션에서</a:t>
            </a:r>
            <a:r>
              <a:rPr lang="ko-KR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가장 중요한 </a:t>
            </a:r>
            <a:r>
              <a:rPr lang="ko-KR" altLang="en-US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것은 다른 사람이</a:t>
            </a:r>
            <a:r>
              <a:rPr lang="ko-KR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하지 않는 말을 듣는 것</a:t>
            </a:r>
            <a:r>
              <a:rPr lang="ko-KR" altLang="en-US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이다</a:t>
            </a:r>
            <a:endParaRPr lang="en-US" altLang="ko-KR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>
              <a:lnSpc>
                <a:spcPct val="150000"/>
              </a:lnSpc>
            </a:pPr>
            <a:r>
              <a:rPr lang="en-US" altLang="ko-KR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ko-KR" altLang="en-US" sz="16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피터</a:t>
            </a:r>
            <a:r>
              <a:rPr lang="ko-KR" altLang="en-US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16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드러커</a:t>
            </a:r>
            <a:r>
              <a:rPr lang="ko-KR" altLang="en-US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endParaRPr lang="ko-KR" altLang="en-US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00226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img.yonhapnews.co.kr/photo/yna/YH/2013/08/21/PYH2013082105690001300_P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567"/>
          <a:stretch/>
        </p:blipFill>
        <p:spPr bwMode="auto">
          <a:xfrm>
            <a:off x="179512" y="116631"/>
            <a:ext cx="4248472" cy="3240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모서리가 둥근 사각형 설명선 6"/>
          <p:cNvSpPr/>
          <p:nvPr/>
        </p:nvSpPr>
        <p:spPr>
          <a:xfrm>
            <a:off x="2771800" y="4869160"/>
            <a:ext cx="6250490" cy="1800200"/>
          </a:xfrm>
          <a:prstGeom prst="wedgeRoundRectCallout">
            <a:avLst>
              <a:gd name="adj1" fmla="val -41854"/>
              <a:gd name="adj2" fmla="val -198957"/>
              <a:gd name="adj3" fmla="val 16667"/>
            </a:avLst>
          </a:prstGeom>
          <a:solidFill>
            <a:schemeClr val="lt1">
              <a:alpha val="3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>
              <a:lnSpc>
                <a:spcPct val="150000"/>
              </a:lnSpc>
            </a:pPr>
            <a:r>
              <a:rPr lang="ko-KR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조직</a:t>
            </a:r>
            <a:r>
              <a:rPr lang="ko-KR" altLang="en-US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에서 </a:t>
            </a:r>
            <a:r>
              <a:rPr lang="ko-KR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성공</a:t>
            </a:r>
            <a:r>
              <a:rPr lang="ko-KR" altLang="en-US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하는 </a:t>
            </a:r>
            <a:r>
              <a:rPr lang="ko-KR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방법</a:t>
            </a:r>
            <a:r>
              <a:rPr lang="ko-KR" altLang="en-US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은 나의 </a:t>
            </a:r>
            <a:r>
              <a:rPr lang="ko-KR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상사</a:t>
            </a:r>
            <a:r>
              <a:rPr lang="en-US" altLang="ko-KR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동료</a:t>
            </a:r>
            <a:r>
              <a:rPr lang="en-US" altLang="ko-KR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부하직원</a:t>
            </a:r>
            <a:r>
              <a:rPr lang="ko-KR" altLang="en-US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이 </a:t>
            </a:r>
            <a:r>
              <a:rPr lang="ko-KR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원하는 것</a:t>
            </a:r>
            <a:r>
              <a:rPr lang="ko-KR" altLang="en-US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이 </a:t>
            </a:r>
            <a:r>
              <a:rPr lang="ko-KR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무엇</a:t>
            </a:r>
            <a:r>
              <a:rPr lang="ko-KR" altLang="en-US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인지 </a:t>
            </a:r>
            <a:r>
              <a:rPr lang="ko-KR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알아내는 것</a:t>
            </a:r>
            <a:r>
              <a:rPr lang="ko-KR" altLang="en-US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이다</a:t>
            </a:r>
            <a:endParaRPr lang="en-US" altLang="ko-KR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>
              <a:lnSpc>
                <a:spcPct val="150000"/>
              </a:lnSpc>
            </a:pPr>
            <a:r>
              <a:rPr lang="en-US" altLang="ko-KR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ko-KR" altLang="en-US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박 용 만</a:t>
            </a:r>
            <a:r>
              <a:rPr lang="en-US" altLang="ko-KR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endParaRPr lang="ko-KR" altLang="en-US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41608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issuemaker.kr/PEG/141395636912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0552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cfile5.uf.tistory.com/image/2158304C512A5AE10A6CA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44824"/>
            <a:ext cx="7814750" cy="2858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15573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말의힘">
            <a:hlinkClick r:id="" action="ppaction://media"/>
            <a:extLst>
              <a:ext uri="{FF2B5EF4-FFF2-40B4-BE49-F238E27FC236}">
                <a16:creationId xmlns:a16="http://schemas.microsoft.com/office/drawing/2014/main" id="{1630AA91-E67B-496D-8BEC-7FD38CE6E9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482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52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Dragon-One\드래곤엔터테인먼트\프로필\김용일관련\프로필사진2\선정된파일\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모서리가 둥근 사각형 설명선 10"/>
          <p:cNvSpPr/>
          <p:nvPr/>
        </p:nvSpPr>
        <p:spPr>
          <a:xfrm>
            <a:off x="755576" y="2996952"/>
            <a:ext cx="4608512" cy="1656184"/>
          </a:xfrm>
          <a:prstGeom prst="wedgeRoundRectCallout">
            <a:avLst>
              <a:gd name="adj1" fmla="val 73474"/>
              <a:gd name="adj2" fmla="val -104986"/>
              <a:gd name="adj3" fmla="val 16667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r">
              <a:lnSpc>
                <a:spcPct val="150000"/>
              </a:lnSpc>
            </a:pPr>
            <a:r>
              <a:rPr lang="ko-KR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커뮤니케이션 스킬 향상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을 위한 </a:t>
            </a:r>
            <a:endParaRPr lang="en-US" altLang="ko-K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>
              <a:lnSpc>
                <a:spcPct val="150000"/>
              </a:lnSpc>
            </a:pP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훈련에는</a:t>
            </a:r>
            <a:r>
              <a: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인터뷰</a:t>
            </a:r>
            <a:r>
              <a: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만한 것이 없다</a:t>
            </a:r>
            <a:endParaRPr lang="en-US" altLang="ko-K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>
              <a:lnSpc>
                <a:spcPct val="150000"/>
              </a:lnSpc>
            </a:pPr>
            <a:r>
              <a:rPr lang="en-US" altLang="ko-K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ko-KR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김 용 일</a:t>
            </a:r>
            <a:r>
              <a:rPr lang="en-US" altLang="ko-K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endParaRPr lang="ko-KR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4222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blog.donga.com/_upload/blog/0000001532/20091222000845.j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74598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2507412"/>
            <a:ext cx="742504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600" b="1" dirty="0">
                <a:solidFill>
                  <a:schemeClr val="bg1"/>
                </a:solidFill>
              </a:rPr>
              <a:t>Thank</a:t>
            </a:r>
            <a:r>
              <a:rPr lang="ko-KR" altLang="en-US" sz="9600" b="1" dirty="0">
                <a:solidFill>
                  <a:schemeClr val="bg1"/>
                </a:solidFill>
              </a:rPr>
              <a:t> </a:t>
            </a:r>
            <a:r>
              <a:rPr lang="en-US" altLang="ko-KR" sz="9600" b="1" dirty="0">
                <a:solidFill>
                  <a:schemeClr val="bg1"/>
                </a:solidFill>
              </a:rPr>
              <a:t>you…</a:t>
            </a:r>
            <a:endParaRPr lang="ko-KR" altLang="en-US" sz="9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5483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481</Words>
  <Application>Microsoft Office PowerPoint</Application>
  <PresentationFormat>화면 슬라이드 쇼(4:3)</PresentationFormat>
  <Paragraphs>85</Paragraphs>
  <Slides>30</Slides>
  <Notes>17</Notes>
  <HiddenSlides>0</HiddenSlides>
  <MMClips>2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30</vt:i4>
      </vt:variant>
    </vt:vector>
  </HeadingPairs>
  <TitlesOfParts>
    <vt:vector size="37" baseType="lpstr">
      <vt:lpstr>나눔스퀘어 Bold</vt:lpstr>
      <vt:lpstr>맑은 고딕</vt:lpstr>
      <vt:lpstr>Arial</vt:lpstr>
      <vt:lpstr>Calibri</vt:lpstr>
      <vt:lpstr>Office 테마</vt:lpstr>
      <vt:lpstr>2_Office 테마</vt:lpstr>
      <vt:lpstr>4_Office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김용일</cp:lastModifiedBy>
  <cp:revision>40</cp:revision>
  <dcterms:created xsi:type="dcterms:W3CDTF">2015-10-10T13:37:01Z</dcterms:created>
  <dcterms:modified xsi:type="dcterms:W3CDTF">2023-11-07T02:49:11Z</dcterms:modified>
</cp:coreProperties>
</file>