
<file path=[Content_Types].xml><?xml version="1.0" encoding="utf-8"?>
<Types xmlns="http://schemas.openxmlformats.org/package/2006/content-types">
  <Default Extension="mp3" ContentType="audio/mpeg"/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1"/>
  </p:notesMasterIdLst>
  <p:sldIdLst>
    <p:sldId id="2780" r:id="rId2"/>
    <p:sldId id="2936" r:id="rId3"/>
    <p:sldId id="2861" r:id="rId4"/>
    <p:sldId id="2910" r:id="rId5"/>
    <p:sldId id="2939" r:id="rId6"/>
    <p:sldId id="2913" r:id="rId7"/>
    <p:sldId id="2783" r:id="rId8"/>
    <p:sldId id="2717" r:id="rId9"/>
    <p:sldId id="2932" r:id="rId10"/>
    <p:sldId id="2937" r:id="rId11"/>
    <p:sldId id="2769" r:id="rId12"/>
    <p:sldId id="2838" r:id="rId13"/>
    <p:sldId id="2768" r:id="rId14"/>
    <p:sldId id="2914" r:id="rId15"/>
    <p:sldId id="2915" r:id="rId16"/>
    <p:sldId id="2943" r:id="rId17"/>
    <p:sldId id="2944" r:id="rId18"/>
    <p:sldId id="2951" r:id="rId19"/>
    <p:sldId id="2770" r:id="rId20"/>
    <p:sldId id="2945" r:id="rId21"/>
    <p:sldId id="2949" r:id="rId22"/>
    <p:sldId id="2920" r:id="rId23"/>
    <p:sldId id="2916" r:id="rId24"/>
    <p:sldId id="2918" r:id="rId25"/>
    <p:sldId id="2946" r:id="rId26"/>
    <p:sldId id="2919" r:id="rId27"/>
    <p:sldId id="2923" r:id="rId28"/>
    <p:sldId id="2924" r:id="rId29"/>
    <p:sldId id="2925" r:id="rId30"/>
    <p:sldId id="2926" r:id="rId31"/>
    <p:sldId id="2940" r:id="rId32"/>
    <p:sldId id="2941" r:id="rId33"/>
    <p:sldId id="2947" r:id="rId34"/>
    <p:sldId id="2952" r:id="rId35"/>
    <p:sldId id="2921" r:id="rId36"/>
    <p:sldId id="2866" r:id="rId37"/>
    <p:sldId id="2859" r:id="rId38"/>
    <p:sldId id="2912" r:id="rId39"/>
    <p:sldId id="2927" r:id="rId4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0505"/>
    <a:srgbClr val="3333FF"/>
    <a:srgbClr val="FF6699"/>
    <a:srgbClr val="FF0066"/>
    <a:srgbClr val="CCFF66"/>
    <a:srgbClr val="CC0066"/>
    <a:srgbClr val="B89B48"/>
    <a:srgbClr val="FFCC00"/>
    <a:srgbClr val="1E150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53" autoAdjust="0"/>
    <p:restoredTop sz="91935" autoAdjust="0"/>
  </p:normalViewPr>
  <p:slideViewPr>
    <p:cSldViewPr>
      <p:cViewPr varScale="1">
        <p:scale>
          <a:sx n="49" d="100"/>
          <a:sy n="49" d="100"/>
        </p:scale>
        <p:origin x="116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2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T" type="integer" max="2.14748E9" units="dev"/>
        </inkml:traceFormat>
        <inkml:channelProperties>
          <inkml:channelProperty channel="X" name="resolution" value="284.93042" units="1/cm"/>
          <inkml:channelProperty channel="Y" name="resolution" value="504.57346" units="1/cm"/>
          <inkml:channelProperty channel="T" name="resolution" value="1" units="1/dev"/>
        </inkml:channelProperties>
      </inkml:inkSource>
      <inkml:timestamp xml:id="ts0" timeString="2024-08-19T15:17:09.1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13574 3101 0,'-8'-80'15,"-3"-5"-15,15 65 16,19 52 0,16 37-16,22-22 15,-61-47-15,69-4 0,-52 12 16,-34-28-16</inkml:trace>
  <inkml:trace contextRef="#ctx0" brushRef="#br0" timeOffset="-8.45423E9">13812 2371 0,'0'0'0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59CAB-4427-4282-B6A4-6F7D2D2B6179}" type="datetimeFigureOut">
              <a:rPr lang="ko-KR" altLang="en-US" smtClean="0"/>
              <a:pPr/>
              <a:t>2024-11-27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1DF29-2279-4C74-8C9A-20F535AF95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829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88035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E3CCBC-7FE0-4935-94A9-99CDE6CF6A2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7545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벌칙</a:t>
            </a:r>
            <a:r>
              <a:rPr lang="en-US" altLang="ko-KR" dirty="0"/>
              <a:t>(</a:t>
            </a:r>
            <a:r>
              <a:rPr lang="ko-KR" altLang="en-US" dirty="0"/>
              <a:t>박장대소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1DF29-2279-4C74-8C9A-20F535AF95E4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5259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체조가 안되면 </a:t>
            </a:r>
            <a:r>
              <a:rPr lang="ko-KR" altLang="en-US" dirty="0" err="1"/>
              <a:t>박수치게</a:t>
            </a:r>
            <a:r>
              <a:rPr lang="ko-KR" altLang="en-US" dirty="0"/>
              <a:t> 하고 </a:t>
            </a:r>
            <a:r>
              <a:rPr lang="ko-KR" altLang="en-US" dirty="0" err="1"/>
              <a:t>맞다맞다가사가</a:t>
            </a:r>
            <a:r>
              <a:rPr lang="ko-KR" altLang="en-US" dirty="0"/>
              <a:t> 나오면 함께 부르도록 한다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1DF29-2279-4C74-8C9A-20F535AF95E4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5689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오른손을 잡고 당신을 보니 살맛이 납니다</a:t>
            </a:r>
            <a:endParaRPr lang="en-US" altLang="ko-KR" dirty="0"/>
          </a:p>
          <a:p>
            <a:r>
              <a:rPr lang="ko-KR" altLang="en-US" dirty="0"/>
              <a:t>왼손을 잡고 당신을 보니 행복합니다</a:t>
            </a:r>
            <a:endParaRPr lang="en-US" altLang="ko-KR" dirty="0"/>
          </a:p>
          <a:p>
            <a:r>
              <a:rPr lang="ko-KR" altLang="en-US" dirty="0"/>
              <a:t>양손을 잡고 제 옆에 앉아주셔서 정말 고맙습니다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D4644-0E80-47F1-8167-4858FA471E3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6495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사람들은 하루에 </a:t>
            </a:r>
            <a:r>
              <a:rPr lang="ko-KR" altLang="en-US" dirty="0" err="1"/>
              <a:t>몇번이나</a:t>
            </a:r>
            <a:r>
              <a:rPr lang="ko-KR" altLang="en-US" dirty="0"/>
              <a:t> 웃을까</a:t>
            </a:r>
            <a:r>
              <a:rPr lang="en-US" altLang="ko-KR" dirty="0"/>
              <a:t>?</a:t>
            </a:r>
          </a:p>
          <a:p>
            <a:r>
              <a:rPr lang="ko-KR" altLang="en-US" dirty="0"/>
              <a:t>어린이는 </a:t>
            </a:r>
            <a:r>
              <a:rPr lang="ko-KR" altLang="en-US" dirty="0" err="1"/>
              <a:t>하루평균</a:t>
            </a:r>
            <a:r>
              <a:rPr lang="en-US" altLang="ko-KR" dirty="0"/>
              <a:t>300~400</a:t>
            </a:r>
            <a:r>
              <a:rPr lang="ko-KR" altLang="en-US" dirty="0" err="1"/>
              <a:t>번웃는데</a:t>
            </a:r>
            <a:r>
              <a:rPr lang="ko-KR" altLang="en-US" dirty="0"/>
              <a:t> 비해 어른들은 고작 </a:t>
            </a:r>
            <a:r>
              <a:rPr lang="en-US" altLang="ko-KR" dirty="0"/>
              <a:t>10</a:t>
            </a:r>
            <a:r>
              <a:rPr lang="ko-KR" altLang="en-US" dirty="0"/>
              <a:t>회 미만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1DF29-2279-4C74-8C9A-20F535AF95E4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5054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사람들은 하루에 </a:t>
            </a:r>
            <a:r>
              <a:rPr lang="ko-KR" altLang="en-US" dirty="0" err="1"/>
              <a:t>몇번이나</a:t>
            </a:r>
            <a:r>
              <a:rPr lang="ko-KR" altLang="en-US" dirty="0"/>
              <a:t> 웃을까</a:t>
            </a:r>
            <a:r>
              <a:rPr lang="en-US" altLang="ko-KR" dirty="0"/>
              <a:t>?</a:t>
            </a:r>
          </a:p>
          <a:p>
            <a:r>
              <a:rPr lang="ko-KR" altLang="en-US" dirty="0"/>
              <a:t>어린이는 </a:t>
            </a:r>
            <a:r>
              <a:rPr lang="ko-KR" altLang="en-US" dirty="0" err="1"/>
              <a:t>하루평균</a:t>
            </a:r>
            <a:r>
              <a:rPr lang="en-US" altLang="ko-KR" dirty="0"/>
              <a:t>300~400</a:t>
            </a:r>
            <a:r>
              <a:rPr lang="ko-KR" altLang="en-US" dirty="0" err="1"/>
              <a:t>번웃는데</a:t>
            </a:r>
            <a:r>
              <a:rPr lang="ko-KR" altLang="en-US" dirty="0"/>
              <a:t> 비해 어른들은 고작 </a:t>
            </a:r>
            <a:r>
              <a:rPr lang="en-US" altLang="ko-KR" dirty="0"/>
              <a:t>10</a:t>
            </a:r>
            <a:r>
              <a:rPr lang="ko-KR" altLang="en-US" dirty="0"/>
              <a:t>회 미만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1DF29-2279-4C74-8C9A-20F535AF95E4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7494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사람들은 하루에 </a:t>
            </a:r>
            <a:r>
              <a:rPr lang="ko-KR" altLang="en-US" dirty="0" err="1" smtClean="0"/>
              <a:t>몇번이나</a:t>
            </a:r>
            <a:r>
              <a:rPr lang="ko-KR" altLang="en-US" dirty="0" smtClean="0"/>
              <a:t> 웃을까</a:t>
            </a:r>
            <a:r>
              <a:rPr lang="en-US" altLang="ko-KR" dirty="0" smtClean="0"/>
              <a:t>?</a:t>
            </a:r>
          </a:p>
          <a:p>
            <a:r>
              <a:rPr lang="ko-KR" altLang="en-US" dirty="0" smtClean="0"/>
              <a:t>어린이는 </a:t>
            </a:r>
            <a:r>
              <a:rPr lang="ko-KR" altLang="en-US" dirty="0" err="1" smtClean="0"/>
              <a:t>하루평균</a:t>
            </a:r>
            <a:r>
              <a:rPr lang="en-US" altLang="ko-KR" dirty="0" smtClean="0"/>
              <a:t>300~400</a:t>
            </a:r>
            <a:r>
              <a:rPr lang="ko-KR" altLang="en-US" dirty="0" err="1" smtClean="0"/>
              <a:t>번웃는데</a:t>
            </a:r>
            <a:r>
              <a:rPr lang="ko-KR" altLang="en-US" dirty="0" smtClean="0"/>
              <a:t> 비해 어른들은 고작 </a:t>
            </a:r>
            <a:r>
              <a:rPr lang="en-US" altLang="ko-KR" dirty="0" smtClean="0"/>
              <a:t>10</a:t>
            </a:r>
            <a:r>
              <a:rPr lang="ko-KR" altLang="en-US" dirty="0" smtClean="0"/>
              <a:t>회 미만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1DF29-2279-4C74-8C9A-20F535AF95E4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3505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ko-KR" altLang="en-US" dirty="0"/>
              <a:t>행복을 </a:t>
            </a:r>
            <a:r>
              <a:rPr lang="ko-KR" altLang="en-US" dirty="0" err="1"/>
              <a:t>찾기위한</a:t>
            </a:r>
            <a:r>
              <a:rPr lang="ko-KR" altLang="en-US" dirty="0"/>
              <a:t> 여행 규칙입니다</a:t>
            </a:r>
            <a:endParaRPr lang="en-US" altLang="ko-KR" dirty="0"/>
          </a:p>
          <a:p>
            <a:pPr eaLnBrk="1" hangingPunct="1">
              <a:spcBef>
                <a:spcPct val="0"/>
              </a:spcBef>
            </a:pPr>
            <a:r>
              <a:rPr lang="ko-KR" altLang="en-US" dirty="0"/>
              <a:t>따라서 해주시기 바랍니다</a:t>
            </a:r>
            <a:endParaRPr lang="en-US" altLang="ko-KR" dirty="0"/>
          </a:p>
          <a:p>
            <a:pPr eaLnBrk="1" hangingPunct="1">
              <a:spcBef>
                <a:spcPct val="0"/>
              </a:spcBef>
            </a:pPr>
            <a:r>
              <a:rPr lang="en-US" altLang="ko-KR" dirty="0"/>
              <a:t>1 2 3 4 </a:t>
            </a:r>
          </a:p>
          <a:p>
            <a:pPr eaLnBrk="1" hangingPunct="1">
              <a:spcBef>
                <a:spcPct val="0"/>
              </a:spcBef>
            </a:pPr>
            <a:r>
              <a:rPr lang="ko-KR" altLang="en-US" dirty="0"/>
              <a:t>좋습니다 분위기 좋은데요</a:t>
            </a:r>
            <a:r>
              <a:rPr lang="en-US" altLang="ko-KR" dirty="0"/>
              <a:t>?</a:t>
            </a:r>
          </a:p>
          <a:p>
            <a:pPr eaLnBrk="1" hangingPunct="1">
              <a:spcBef>
                <a:spcPct val="0"/>
              </a:spcBef>
            </a:pPr>
            <a:r>
              <a:rPr lang="ko-KR" altLang="en-US" dirty="0"/>
              <a:t>오늘 여행 시작해 보도록 할까요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624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A43F727-B18C-4C13-A6BA-913E305B0436}" type="slidenum">
              <a:rPr lang="ko-KR" altLang="en-US" smtClean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pPr/>
              <a:t>11</a:t>
            </a:fld>
            <a:endParaRPr lang="ko-KR" altLang="en-US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7635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그렇다면 행복이란 과연 무엇인가</a:t>
            </a:r>
            <a:endParaRPr lang="en-US" altLang="ko-KR" dirty="0"/>
          </a:p>
          <a:p>
            <a:r>
              <a:rPr lang="ko-KR" altLang="en-US" baseline="0" dirty="0"/>
              <a:t>내 하루의 삶 속에서 기분 좋은 시간이 길면 길수록 행복한 사람이다</a:t>
            </a:r>
            <a:endParaRPr lang="en-US" altLang="ko-KR" baseline="0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어렵게 얘기 할 필요</a:t>
            </a:r>
            <a:r>
              <a:rPr lang="ko-KR" altLang="en-US" baseline="0" dirty="0"/>
              <a:t> 없다는 거예요</a:t>
            </a:r>
            <a:endParaRPr lang="en-US" altLang="ko-KR" baseline="0" dirty="0"/>
          </a:p>
          <a:p>
            <a:r>
              <a:rPr lang="ko-KR" altLang="en-US" baseline="0" dirty="0"/>
              <a:t>이 얘기를 해서 </a:t>
            </a:r>
            <a:r>
              <a:rPr lang="ko-KR" altLang="en-US" baseline="0" dirty="0" err="1"/>
              <a:t>다니엘</a:t>
            </a:r>
            <a:r>
              <a:rPr lang="ko-KR" altLang="en-US" baseline="0" dirty="0"/>
              <a:t> </a:t>
            </a:r>
            <a:r>
              <a:rPr lang="ko-KR" altLang="en-US" baseline="0" dirty="0" err="1"/>
              <a:t>카네만이라는</a:t>
            </a:r>
            <a:r>
              <a:rPr lang="ko-KR" altLang="en-US" baseline="0" dirty="0"/>
              <a:t> 사람이 노벨상까지 받았다고 합니다</a:t>
            </a:r>
            <a:endParaRPr lang="en-US" altLang="ko-KR" baseline="0" dirty="0"/>
          </a:p>
          <a:p>
            <a:r>
              <a:rPr lang="ko-KR" altLang="en-US" baseline="0" dirty="0"/>
              <a:t>행복 별거 없습니다</a:t>
            </a:r>
            <a:endParaRPr lang="en-US" altLang="ko-KR" baseline="0" dirty="0"/>
          </a:p>
          <a:p>
            <a:r>
              <a:rPr lang="ko-KR" altLang="en-US" baseline="0" dirty="0"/>
              <a:t>오늘 여러분들이 참여해주시는 지금 이 강의가</a:t>
            </a:r>
            <a:endParaRPr lang="en-US" altLang="ko-KR" baseline="0" dirty="0"/>
          </a:p>
          <a:p>
            <a:r>
              <a:rPr lang="ko-KR" altLang="en-US" baseline="0" dirty="0"/>
              <a:t>싫어하는 사람과 억지로 듣는 교육이 아닌</a:t>
            </a:r>
            <a:endParaRPr lang="en-US" altLang="ko-KR" baseline="0" dirty="0"/>
          </a:p>
          <a:p>
            <a:r>
              <a:rPr lang="ko-KR" altLang="en-US" baseline="0" dirty="0"/>
              <a:t>좋아하는 사람과 함께 떠나는 즐거운 여행이라고 생각하면 어떨까요</a:t>
            </a:r>
            <a:endParaRPr lang="en-US" altLang="ko-KR" baseline="0" dirty="0"/>
          </a:p>
          <a:p>
            <a:r>
              <a:rPr lang="ko-KR" altLang="en-US" baseline="0" dirty="0"/>
              <a:t>오늘 </a:t>
            </a:r>
            <a:r>
              <a:rPr lang="ko-KR" altLang="en-US" baseline="0" dirty="0" err="1"/>
              <a:t>한시간동안의</a:t>
            </a:r>
            <a:r>
              <a:rPr lang="ko-KR" altLang="en-US" baseline="0" dirty="0"/>
              <a:t> 이 강의 시간이 행복하다면</a:t>
            </a:r>
            <a:endParaRPr lang="en-US" altLang="ko-KR" baseline="0" dirty="0"/>
          </a:p>
          <a:p>
            <a:r>
              <a:rPr lang="ko-KR" altLang="en-US" baseline="0" dirty="0"/>
              <a:t>분명히 여러분들은 행복한 사람이 될 수 있을 것입니다</a:t>
            </a:r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45237-6A43-43F5-B6C9-1D7BC9A5DA70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3520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1DF29-2279-4C74-8C9A-20F535AF95E4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521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행복</a:t>
            </a:r>
            <a:r>
              <a:rPr lang="en-US" altLang="ko-KR" dirty="0"/>
              <a:t>: (</a:t>
            </a:r>
            <a:r>
              <a:rPr lang="ko-KR" altLang="en-US" dirty="0"/>
              <a:t>아</a:t>
            </a:r>
            <a:r>
              <a:rPr lang="en-US" altLang="ko-KR" dirty="0"/>
              <a:t>~</a:t>
            </a:r>
            <a:r>
              <a:rPr lang="ko-KR" altLang="en-US" dirty="0"/>
              <a:t>좋다</a:t>
            </a:r>
            <a:r>
              <a:rPr lang="en-US" altLang="ko-KR" dirty="0"/>
              <a:t>, </a:t>
            </a:r>
            <a:r>
              <a:rPr lang="ko-KR" altLang="en-US" dirty="0"/>
              <a:t>아</a:t>
            </a:r>
            <a:r>
              <a:rPr lang="en-US" altLang="ko-KR" dirty="0"/>
              <a:t>~</a:t>
            </a:r>
            <a:r>
              <a:rPr lang="ko-KR" altLang="en-US" dirty="0"/>
              <a:t>시원하다</a:t>
            </a:r>
            <a:r>
              <a:rPr lang="en-US" altLang="ko-KR" dirty="0"/>
              <a:t>)  </a:t>
            </a:r>
            <a:r>
              <a:rPr lang="ko-KR" altLang="en-US" dirty="0"/>
              <a:t>마음의 여유</a:t>
            </a:r>
            <a:endParaRPr lang="en-US" altLang="ko-KR" dirty="0"/>
          </a:p>
          <a:p>
            <a:r>
              <a:rPr lang="ko-KR" altLang="en-US" dirty="0"/>
              <a:t>여러분 </a:t>
            </a:r>
            <a:r>
              <a:rPr lang="ko-KR" altLang="en-US" dirty="0" err="1"/>
              <a:t>행복하십니다까</a:t>
            </a:r>
            <a:r>
              <a:rPr lang="en-US" altLang="ko-KR" dirty="0"/>
              <a:t>?</a:t>
            </a:r>
          </a:p>
          <a:p>
            <a:r>
              <a:rPr lang="ko-KR" altLang="en-US" dirty="0"/>
              <a:t>당신은 복 받으셨습니다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오늘 팔자가 </a:t>
            </a:r>
            <a:r>
              <a:rPr lang="ko-KR" altLang="en-US" dirty="0" err="1"/>
              <a:t>바뀔꺼예요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1DF29-2279-4C74-8C9A-20F535AF95E4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677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함께 외쳐</a:t>
            </a:r>
            <a:r>
              <a:rPr lang="ko-KR" altLang="en-US" baseline="0" dirty="0"/>
              <a:t> 볼까요</a:t>
            </a:r>
            <a:r>
              <a:rPr lang="en-US" altLang="ko-KR" baseline="0" dirty="0"/>
              <a:t>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45237-6A43-43F5-B6C9-1D7BC9A5DA70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0104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altLang="ko-KR" sz="9600" dirty="0">
                <a:latin typeface="HY헤드라인M" pitchFamily="18" charset="-127"/>
                <a:ea typeface="HY헤드라인M" pitchFamily="18" charset="-127"/>
              </a:rPr>
              <a:t>1.</a:t>
            </a:r>
            <a:r>
              <a:rPr lang="ko-KR" altLang="en-US" sz="9600" b="1" dirty="0">
                <a:latin typeface="HY헤드라인M" pitchFamily="18" charset="-127"/>
                <a:ea typeface="HY헤드라인M" pitchFamily="18" charset="-127"/>
              </a:rPr>
              <a:t> 웃음은 식욕도 증가시킨다</a:t>
            </a:r>
            <a:r>
              <a:rPr lang="en-US" altLang="ko-KR" sz="9600" b="1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45720" indent="0">
              <a:buNone/>
            </a:pPr>
            <a:r>
              <a:rPr lang="en-US" altLang="ko-KR" sz="800" b="1" dirty="0"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800" b="1" dirty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800" b="1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식욕을 자극하는 호르몬 수치가 올라가 있었다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이는 적당 히 운동을 하고 난 뒤의 호르몬 변화와 비슷했다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45720" indent="0">
              <a:buNone/>
            </a:pPr>
            <a:r>
              <a:rPr lang="en-US" altLang="ko-KR" sz="800" dirty="0">
                <a:latin typeface="HY헤드라인M" pitchFamily="18" charset="-127"/>
                <a:ea typeface="HY헤드라인M" pitchFamily="18" charset="-127"/>
              </a:rPr>
              <a:t> </a:t>
            </a:r>
            <a:br>
              <a:rPr lang="en-US" altLang="ko-KR" sz="800" dirty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9600" dirty="0"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9600" b="1" dirty="0">
                <a:latin typeface="HY헤드라인M" pitchFamily="18" charset="-127"/>
                <a:ea typeface="HY헤드라인M" pitchFamily="18" charset="-127"/>
              </a:rPr>
              <a:t>웃음은 천연진통제다</a:t>
            </a:r>
            <a:r>
              <a:rPr lang="en-US" altLang="ko-KR" sz="9600" b="1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45720" indent="0">
              <a:buNone/>
            </a:pPr>
            <a:r>
              <a:rPr lang="en-US" altLang="ko-KR" sz="800" b="1" dirty="0"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800" b="1" dirty="0">
                <a:latin typeface="HY헤드라인M" pitchFamily="18" charset="-127"/>
                <a:ea typeface="HY헤드라인M" pitchFamily="18" charset="-127"/>
              </a:rPr>
            </a:b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웃음이 </a:t>
            </a:r>
            <a:r>
              <a:rPr lang="ko-KR" altLang="en-US" sz="1200" dirty="0" err="1">
                <a:latin typeface="HY헤드라인M" pitchFamily="18" charset="-127"/>
                <a:ea typeface="HY헤드라인M" pitchFamily="18" charset="-127"/>
              </a:rPr>
              <a:t>혈류량의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증가와 산소 공급을 늘려주기 때문에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웃을 땐 진통제 역할을 하는 엔도르핀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 err="1">
                <a:latin typeface="HY헤드라인M" pitchFamily="18" charset="-127"/>
                <a:ea typeface="HY헤드라인M" pitchFamily="18" charset="-127"/>
              </a:rPr>
              <a:t>엔케팔린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옥시토신 같은 신경전달물질이 분비된다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45720" indent="0">
              <a:buNone/>
            </a:pP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한바탕 크게 웃고 나면 온 몸의 근육에서 수축과 이완이 자연스럽게 일어난다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쾌활하게 웃고 나면 </a:t>
            </a:r>
            <a:r>
              <a:rPr lang="ko-KR" altLang="en-US" sz="1200" dirty="0" err="1">
                <a:latin typeface="HY헤드라인M" pitchFamily="18" charset="-127"/>
                <a:ea typeface="HY헤드라인M" pitchFamily="18" charset="-127"/>
              </a:rPr>
              <a:t>체내대사율도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증가하며 관절 범위의 유연성도 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10%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나 증가한다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. </a:t>
            </a:r>
          </a:p>
          <a:p>
            <a:pPr marL="45720" indent="0">
              <a:buNone/>
            </a:pPr>
            <a:r>
              <a:rPr lang="en-US" altLang="ko-KR" sz="800" dirty="0"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800" dirty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9600" dirty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9600" b="1" dirty="0">
                <a:latin typeface="HY헤드라인M" pitchFamily="18" charset="-127"/>
                <a:ea typeface="HY헤드라인M" pitchFamily="18" charset="-127"/>
              </a:rPr>
              <a:t>억지 웃음이라도 안 웃는 것보다 낫다 </a:t>
            </a:r>
            <a:r>
              <a:rPr lang="en-US" altLang="ko-KR" sz="9600" b="1" dirty="0"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pPr marL="45720" indent="0">
              <a:buNone/>
            </a:pPr>
            <a:endParaRPr lang="en-US" altLang="ko-KR" sz="800" b="1" dirty="0"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  안면 피드백 효과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웃는 표정을 연습하거나 억지로 웃어도</a:t>
            </a:r>
            <a:endParaRPr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심장 박동수와 </a:t>
            </a:r>
            <a:r>
              <a:rPr lang="ko-KR" altLang="en-US" sz="1200" dirty="0" err="1">
                <a:latin typeface="HY헤드라인M" pitchFamily="18" charset="-127"/>
                <a:ea typeface="HY헤드라인M" pitchFamily="18" charset="-127"/>
              </a:rPr>
              <a:t>엔돌핀이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증가돼 건강에 도움을 준다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1DF29-2279-4C74-8C9A-20F535AF95E4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03985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사람들은 하루에 </a:t>
            </a:r>
            <a:r>
              <a:rPr lang="ko-KR" altLang="en-US" dirty="0" err="1"/>
              <a:t>몇번이나</a:t>
            </a:r>
            <a:r>
              <a:rPr lang="ko-KR" altLang="en-US" dirty="0"/>
              <a:t> 웃을까</a:t>
            </a:r>
            <a:r>
              <a:rPr lang="en-US" altLang="ko-KR" dirty="0"/>
              <a:t>?</a:t>
            </a:r>
          </a:p>
          <a:p>
            <a:r>
              <a:rPr lang="ko-KR" altLang="en-US" dirty="0"/>
              <a:t>어린이는 </a:t>
            </a:r>
            <a:r>
              <a:rPr lang="ko-KR" altLang="en-US" dirty="0" err="1"/>
              <a:t>하루평균</a:t>
            </a:r>
            <a:r>
              <a:rPr lang="en-US" altLang="ko-KR" dirty="0"/>
              <a:t>300~400</a:t>
            </a:r>
            <a:r>
              <a:rPr lang="ko-KR" altLang="en-US" dirty="0" err="1"/>
              <a:t>번웃는데</a:t>
            </a:r>
            <a:r>
              <a:rPr lang="ko-KR" altLang="en-US" dirty="0"/>
              <a:t> 비해 어른들은 고작 </a:t>
            </a:r>
            <a:r>
              <a:rPr lang="en-US" altLang="ko-KR" dirty="0"/>
              <a:t>10</a:t>
            </a:r>
            <a:r>
              <a:rPr lang="ko-KR" altLang="en-US" dirty="0"/>
              <a:t>회 미만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1DF29-2279-4C74-8C9A-20F535AF95E4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1057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2024-11-27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2024-11-27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2024-11-27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2024-11-27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2024-11-27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2024-11-27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2024-11-27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2024-11-27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2024-11-27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2024-11-27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2024-11-27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2024-11-27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8405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9071507-C441-44B0-97D4-04CF171CF53A}" type="datetimeFigureOut">
              <a:rPr lang="ko-KR" altLang="en-US" smtClean="0"/>
              <a:pPr/>
              <a:t>2024-11-27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marL="320040" indent="-320040" algn="r" defTabSz="914400" rtl="0" eaLnBrk="1" latinLnBrk="1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emf"/><Relationship Id="rId5" Type="http://schemas.openxmlformats.org/officeDocument/2006/relationships/customXml" Target="../ink/ink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6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8"/>
          <p:cNvSpPr txBox="1">
            <a:spLocks noChangeArrowheads="1"/>
          </p:cNvSpPr>
          <p:nvPr/>
        </p:nvSpPr>
        <p:spPr bwMode="auto">
          <a:xfrm>
            <a:off x="-104563" y="258181"/>
            <a:ext cx="93243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4800" b="1" dirty="0" err="1" smtClean="0">
                <a:solidFill>
                  <a:srgbClr val="7030A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잘웃는</a:t>
            </a:r>
            <a:r>
              <a:rPr lang="ko-KR" altLang="en-US" sz="4800" b="1" dirty="0" smtClean="0">
                <a:solidFill>
                  <a:srgbClr val="7030A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사람이 </a:t>
            </a:r>
            <a:r>
              <a:rPr lang="ko-KR" altLang="en-US" sz="4800" b="1" dirty="0" smtClean="0">
                <a:solidFill>
                  <a:srgbClr val="710505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성공한다</a:t>
            </a:r>
            <a:endParaRPr lang="en-US" altLang="ko-KR" sz="4800" b="1" dirty="0" smtClean="0">
              <a:solidFill>
                <a:srgbClr val="710505"/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ko-KR" altLang="en-US" sz="3200" b="1" dirty="0" smtClean="0">
                <a:solidFill>
                  <a:srgbClr val="FF000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행복해서 웃는게 아니라 웃어서 행복한 것이다</a:t>
            </a:r>
            <a:endParaRPr lang="en-US" altLang="ko-KR" sz="3200" b="1" dirty="0">
              <a:solidFill>
                <a:srgbClr val="FF0000"/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10" name="직사각형 18"/>
          <p:cNvSpPr>
            <a:spLocks noChangeArrowheads="1"/>
          </p:cNvSpPr>
          <p:nvPr/>
        </p:nvSpPr>
        <p:spPr bwMode="auto">
          <a:xfrm>
            <a:off x="-540568" y="6164388"/>
            <a:ext cx="44807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600" b="1" dirty="0">
                <a:solidFill>
                  <a:srgbClr val="0070C0"/>
                </a:solidFill>
                <a:latin typeface="휴먼옛체" pitchFamily="2" charset="-127"/>
                <a:ea typeface="휴먼옛체" pitchFamily="2" charset="-127"/>
              </a:rPr>
              <a:t>                  </a:t>
            </a:r>
            <a:r>
              <a:rPr lang="en-US" altLang="ko-KR" sz="1600" b="1" dirty="0">
                <a:solidFill>
                  <a:srgbClr val="0070C0"/>
                </a:solidFill>
                <a:latin typeface="휴먼옛체" pitchFamily="2" charset="-127"/>
                <a:ea typeface="휴먼옛체" pitchFamily="2" charset="-127"/>
              </a:rPr>
              <a:t> </a:t>
            </a:r>
            <a:r>
              <a:rPr lang="ko-KR" altLang="en-US" sz="1600" b="1" dirty="0">
                <a:solidFill>
                  <a:srgbClr val="0070C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연락처  </a:t>
            </a:r>
            <a:r>
              <a:rPr lang="en-US" altLang="ko-KR" sz="1600" b="1" dirty="0">
                <a:solidFill>
                  <a:srgbClr val="0070C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010  -  3764 -  2609</a:t>
            </a:r>
            <a:endParaRPr lang="ko-KR" altLang="en-US" sz="1600" b="1" dirty="0">
              <a:solidFill>
                <a:srgbClr val="00206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0" y="0"/>
            <a:ext cx="9144000" cy="142852"/>
            <a:chOff x="0" y="0"/>
            <a:chExt cx="9144000" cy="142852"/>
          </a:xfrm>
        </p:grpSpPr>
        <p:sp>
          <p:nvSpPr>
            <p:cNvPr id="15" name="직사각형 14"/>
            <p:cNvSpPr/>
            <p:nvPr/>
          </p:nvSpPr>
          <p:spPr>
            <a:xfrm>
              <a:off x="6076800" y="0"/>
              <a:ext cx="1548000" cy="14285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596000" y="0"/>
              <a:ext cx="1548000" cy="14285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0"/>
              <a:ext cx="1548000" cy="14285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1519200" y="0"/>
              <a:ext cx="1548000" cy="14285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038400" y="0"/>
              <a:ext cx="1548000" cy="14285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4557600" y="0"/>
              <a:ext cx="1548000" cy="14285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0" y="6714000"/>
            <a:ext cx="9144000" cy="144000"/>
            <a:chOff x="0" y="6714000"/>
            <a:chExt cx="9144000" cy="144000"/>
          </a:xfrm>
        </p:grpSpPr>
        <p:sp>
          <p:nvSpPr>
            <p:cNvPr id="22" name="직사각형 21"/>
            <p:cNvSpPr/>
            <p:nvPr/>
          </p:nvSpPr>
          <p:spPr>
            <a:xfrm>
              <a:off x="0" y="6715148"/>
              <a:ext cx="1548000" cy="142852"/>
            </a:xfrm>
            <a:prstGeom prst="rect">
              <a:avLst/>
            </a:prstGeom>
            <a:solidFill>
              <a:srgbClr val="FE76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519200" y="6714000"/>
              <a:ext cx="1548000" cy="144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6076800" y="6715148"/>
              <a:ext cx="1548000" cy="142852"/>
            </a:xfrm>
            <a:prstGeom prst="rect">
              <a:avLst/>
            </a:prstGeom>
            <a:solidFill>
              <a:srgbClr val="FE76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7596000" y="6714000"/>
              <a:ext cx="1548000" cy="144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038400" y="6715148"/>
              <a:ext cx="1548000" cy="142852"/>
            </a:xfrm>
            <a:prstGeom prst="rect">
              <a:avLst/>
            </a:prstGeom>
            <a:solidFill>
              <a:srgbClr val="FE76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4557600" y="6714000"/>
              <a:ext cx="1548000" cy="144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117036"/>
            <a:ext cx="3925147" cy="253931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1" y="2090146"/>
            <a:ext cx="3925147" cy="2592288"/>
          </a:xfrm>
          <a:prstGeom prst="rect">
            <a:avLst/>
          </a:prstGeom>
        </p:spPr>
      </p:pic>
      <p:sp>
        <p:nvSpPr>
          <p:cNvPr id="29" name="Rectangle 11">
            <a:extLst>
              <a:ext uri="{FF2B5EF4-FFF2-40B4-BE49-F238E27FC236}">
                <a16:creationId xmlns:a16="http://schemas.microsoft.com/office/drawing/2014/main" id="{4967CFDF-4162-46FE-8609-D18EB5686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96356" y="5170355"/>
            <a:ext cx="8918960" cy="1274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ko-KR" altLang="en-US" sz="2400" b="1" dirty="0" smtClean="0">
                <a:solidFill>
                  <a:srgbClr val="000000"/>
                </a:solidFill>
                <a:latin typeface="1훈새마을운동 R"/>
                <a:ea typeface="HY헤드라인M" panose="02030600000101010101" pitchFamily="18" charset="-127"/>
              </a:rPr>
              <a:t>웃음톡톡비타민 </a:t>
            </a:r>
            <a:r>
              <a:rPr lang="en-US" altLang="ko-KR" sz="2400" b="1" dirty="0">
                <a:solidFill>
                  <a:srgbClr val="000000"/>
                </a:solidFill>
                <a:latin typeface="1훈새마을운동 R"/>
                <a:ea typeface="HY헤드라인M" panose="02030600000101010101" pitchFamily="18" charset="-127"/>
              </a:rPr>
              <a:t>/ </a:t>
            </a:r>
            <a:r>
              <a:rPr lang="ko-KR" altLang="en-US" sz="2400" b="1" dirty="0">
                <a:solidFill>
                  <a:srgbClr val="000000"/>
                </a:solidFill>
                <a:latin typeface="1훈새마을운동 R"/>
                <a:ea typeface="HY헤드라인M" panose="02030600000101010101" pitchFamily="18" charset="-127"/>
              </a:rPr>
              <a:t>정 연 기</a:t>
            </a:r>
          </a:p>
          <a:p>
            <a:pPr algn="ctr">
              <a:lnSpc>
                <a:spcPct val="200000"/>
              </a:lnSpc>
            </a:pPr>
            <a:r>
              <a:rPr lang="ko-KR" altLang="en-US" b="1" dirty="0" err="1">
                <a:solidFill>
                  <a:srgbClr val="000000"/>
                </a:solidFill>
                <a:latin typeface="1훈새마을운동 R"/>
                <a:ea typeface="HY헤드라인M" panose="02030600000101010101" pitchFamily="18" charset="-127"/>
                <a:cs typeface="가는각진제목체"/>
              </a:rPr>
              <a:t>나눔교육협동조합</a:t>
            </a:r>
            <a:r>
              <a:rPr lang="ko-KR" altLang="en-US" b="1" dirty="0">
                <a:solidFill>
                  <a:srgbClr val="000000"/>
                </a:solidFill>
                <a:latin typeface="1훈새마을운동 R"/>
                <a:ea typeface="HY헤드라인M" panose="02030600000101010101" pitchFamily="18" charset="-127"/>
                <a:cs typeface="가는각진제목체"/>
              </a:rPr>
              <a:t> 이사장</a:t>
            </a:r>
            <a:endParaRPr lang="en-US" altLang="ko-KR" b="1" dirty="0">
              <a:solidFill>
                <a:srgbClr val="000000"/>
              </a:solidFill>
              <a:latin typeface="1훈새마을운동 R"/>
              <a:ea typeface="HY헤드라인M" panose="02030600000101010101" pitchFamily="18" charset="-127"/>
              <a:cs typeface="가는각진제목체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6C556DD-A1B7-4824-A993-7E2889C1F4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00" y="2090146"/>
            <a:ext cx="3925148" cy="2578002"/>
          </a:xfrm>
          <a:prstGeom prst="rect">
            <a:avLst/>
          </a:prstGeom>
        </p:spPr>
      </p:pic>
      <p:pic>
        <p:nvPicPr>
          <p:cNvPr id="28" name="금잔디 - 18세 순이-20140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21880" y="5170355"/>
            <a:ext cx="487363" cy="48736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05198"/>
            <a:ext cx="2524291" cy="280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6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702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F1912755-022A-4A95-9707-AE8C72419CB8}"/>
              </a:ext>
            </a:extLst>
          </p:cNvPr>
          <p:cNvSpPr txBox="1">
            <a:spLocks/>
          </p:cNvSpPr>
          <p:nvPr/>
        </p:nvSpPr>
        <p:spPr>
          <a:xfrm>
            <a:off x="1" y="857250"/>
            <a:ext cx="9319532" cy="52667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15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endParaRPr lang="ko-KR" altLang="en-US" sz="3713" dirty="0">
              <a:latin typeface="Georgia" pitchFamily="18" charset="0"/>
              <a:ea typeface="HY동녘B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967CEB-376C-4EFA-83BC-11D58AAC24C4}"/>
              </a:ext>
            </a:extLst>
          </p:cNvPr>
          <p:cNvSpPr txBox="1"/>
          <p:nvPr/>
        </p:nvSpPr>
        <p:spPr>
          <a:xfrm>
            <a:off x="2424791" y="1678282"/>
            <a:ext cx="4188280" cy="352019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 요 약 </a:t>
            </a:r>
            <a:r>
              <a:rPr lang="ko-KR" altLang="en-US" sz="24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력</a:t>
            </a:r>
            <a:endParaRPr lang="en-US" altLang="ko-KR" sz="5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en-US" altLang="ko-KR" sz="5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en-US" altLang="ko-KR" sz="5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나눔교육협동조합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이사장 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박순화아카데미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대표강사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미래창조인재교육원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대표강사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한국명강의명강사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대표강사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창의전래놀이교육협회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대표강사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안전시스템교육협회 대표강사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천년웃음치료연구소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대표강사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포항평생학습원 대표강사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운톡닷컴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타로심리상담사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활동 중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  <a:p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5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73442DB-E90F-4B3A-BBEE-BFB9DD8C880F}"/>
              </a:ext>
            </a:extLst>
          </p:cNvPr>
          <p:cNvSpPr/>
          <p:nvPr/>
        </p:nvSpPr>
        <p:spPr>
          <a:xfrm>
            <a:off x="0" y="4701382"/>
            <a:ext cx="2424793" cy="110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o-KR" altLang="en-US" sz="24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정연기</a:t>
            </a:r>
            <a:endParaRPr lang="en-US" altLang="ko-KR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en-US" altLang="ko-KR" sz="825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135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나눔교육협동조합</a:t>
            </a:r>
            <a:r>
              <a:rPr lang="ko-KR" altLang="en-US" sz="135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이사장</a:t>
            </a:r>
            <a:r>
              <a:rPr lang="en-US" altLang="ko-KR" sz="135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altLang="ko-KR" sz="135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010-3764-2609</a:t>
            </a: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4BD01250-4C5A-491D-AD83-2AA19B894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792" y="4577397"/>
            <a:ext cx="4188281" cy="15465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500" b="1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강의분야</a:t>
            </a:r>
            <a:endParaRPr lang="en-US" altLang="ko-KR" sz="15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펀리더십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스트레스관리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긍정마인드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동기부여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외식업 </a:t>
            </a:r>
            <a:r>
              <a:rPr lang="en-US" altLang="ko-KR" sz="12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cs</a:t>
            </a:r>
            <a:endParaRPr lang="en-US" altLang="ko-KR" sz="12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고객감동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서비스마인드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웃음치료사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레크레이션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워크숍 </a:t>
            </a:r>
            <a:endParaRPr lang="en-US" altLang="ko-KR" sz="12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전문 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MC, 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뇌건강지도사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대법정의무교육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웃음소통강의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12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기업강의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워크샵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커뮤니케이션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조직활성화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역량강화교육</a:t>
            </a:r>
            <a:endParaRPr lang="en-US" altLang="ko-KR" sz="12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CEF11836-D779-49B2-B226-77252C5B194E}"/>
              </a:ext>
            </a:extLst>
          </p:cNvPr>
          <p:cNvSpPr txBox="1">
            <a:spLocks/>
          </p:cNvSpPr>
          <p:nvPr/>
        </p:nvSpPr>
        <p:spPr>
          <a:xfrm>
            <a:off x="248651" y="995573"/>
            <a:ext cx="2987853" cy="5896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r>
              <a:rPr lang="ko-KR" altLang="en-US" sz="3600" b="1" dirty="0">
                <a:latin typeface="Georgia" pitchFamily="18" charset="0"/>
                <a:ea typeface="HY동녘B" pitchFamily="18" charset="-127"/>
              </a:rPr>
              <a:t>강 사 소 개</a:t>
            </a:r>
            <a:r>
              <a:rPr lang="en-US" altLang="ko-KR" sz="3300" dirty="0">
                <a:latin typeface="Georgia" pitchFamily="18" charset="0"/>
                <a:ea typeface="HY동녘B" pitchFamily="18" charset="-127"/>
              </a:rPr>
              <a:t>     </a:t>
            </a:r>
            <a:r>
              <a:rPr lang="en-US" altLang="ko-KR" sz="1500" b="1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1500" b="1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endParaRPr lang="ko-KR" altLang="en-US" sz="3713" dirty="0">
              <a:latin typeface="Georgia" pitchFamily="18" charset="0"/>
              <a:ea typeface="HY동녘B" pitchFamily="18" charset="-127"/>
            </a:endParaRPr>
          </a:p>
        </p:txBody>
      </p:sp>
      <p:sp>
        <p:nvSpPr>
          <p:cNvPr id="12" name="Text Box 14">
            <a:extLst>
              <a:ext uri="{FF2B5EF4-FFF2-40B4-BE49-F238E27FC236}">
                <a16:creationId xmlns:a16="http://schemas.microsoft.com/office/drawing/2014/main" id="{4BD01250-4C5A-491D-AD83-2AA19B894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216" y="1651595"/>
            <a:ext cx="2803317" cy="447237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1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출강</a:t>
            </a:r>
          </a:p>
          <a:p>
            <a:pPr>
              <a:lnSpc>
                <a:spcPct val="150000"/>
              </a:lnSpc>
            </a:pP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대구상인종합사회복지관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웃음특강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경산송림농원팜파티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소통화합한마당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경주천북면사무소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웃음소통특강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울산덕양산업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기업안전강의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경북북부제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교도소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가족소통강의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대구한의대해피네스트아카데미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웃음 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부산지역사회보장협의체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소통갈등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경주장애인복지회관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웃음특강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영양군보건소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스트레스관리특강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울산</a:t>
            </a:r>
            <a:r>
              <a:rPr lang="en-US" altLang="ko-KR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nvh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코리아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-4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대법정의무교육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대한적십자사부산지사봉사회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소통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갈등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경주서라벌대학교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노인대학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웃음힐링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포항평생학습원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타로심리교육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영동가족센터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타로웃음치료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동경주노인대학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실버레크레이션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CEF11836-D779-49B2-B226-77252C5B194E}"/>
              </a:ext>
            </a:extLst>
          </p:cNvPr>
          <p:cNvSpPr txBox="1">
            <a:spLocks/>
          </p:cNvSpPr>
          <p:nvPr/>
        </p:nvSpPr>
        <p:spPr>
          <a:xfrm>
            <a:off x="3308940" y="1001850"/>
            <a:ext cx="4411030" cy="4499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pPr algn="ctr"/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pPr algn="ctr"/>
            <a:r>
              <a:rPr lang="ko-KR" altLang="en-US" sz="2100" b="1" dirty="0" err="1">
                <a:latin typeface="Georgia" pitchFamily="18" charset="0"/>
                <a:ea typeface="HY동녘B" pitchFamily="18" charset="-127"/>
              </a:rPr>
              <a:t>웃음톡톡비타민</a:t>
            </a:r>
            <a:r>
              <a:rPr lang="ko-KR" altLang="en-US" sz="2100" b="1" dirty="0">
                <a:latin typeface="Georgia" pitchFamily="18" charset="0"/>
                <a:ea typeface="HY동녘B" pitchFamily="18" charset="-127"/>
              </a:rPr>
              <a:t> 정연기 강사 프로필</a:t>
            </a:r>
            <a:r>
              <a:rPr lang="en-US" altLang="ko-KR" sz="1800" dirty="0">
                <a:latin typeface="Georgia" pitchFamily="18" charset="0"/>
                <a:ea typeface="HY동녘B" pitchFamily="18" charset="-127"/>
              </a:rPr>
              <a:t>   </a:t>
            </a:r>
            <a:r>
              <a:rPr lang="en-US" altLang="ko-KR" sz="3000" dirty="0">
                <a:latin typeface="Georgia" pitchFamily="18" charset="0"/>
                <a:ea typeface="HY동녘B" pitchFamily="18" charset="-127"/>
              </a:rPr>
              <a:t>  </a:t>
            </a:r>
            <a:r>
              <a:rPr lang="en-US" altLang="ko-KR" sz="1500" b="1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1500" b="1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endParaRPr lang="ko-KR" altLang="en-US" sz="3713" dirty="0">
              <a:latin typeface="Georgia" pitchFamily="18" charset="0"/>
              <a:ea typeface="HY동녘B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32" y="2285848"/>
            <a:ext cx="2520256" cy="196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imdongchum\Downloads\유짤-4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99392"/>
            <a:ext cx="911917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187624" y="0"/>
            <a:ext cx="7022934" cy="126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집중 게임 </a:t>
            </a: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0" y="2276872"/>
            <a:ext cx="7956377" cy="4968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en-US" altLang="ko-KR" sz="5400" dirty="0">
              <a:solidFill>
                <a:srgbClr val="3333FF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r>
              <a:rPr lang="ko-KR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핑</a:t>
            </a:r>
            <a:r>
              <a:rPr lang="en-US" altLang="ko-KR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퐁</a:t>
            </a:r>
            <a:endParaRPr lang="en-US" altLang="ko-KR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ko-KR" altLang="en-US" sz="54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땅</a:t>
            </a:r>
            <a:r>
              <a:rPr lang="en-US" altLang="ko-KR" sz="54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5400" b="1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따당</a:t>
            </a:r>
            <a:endParaRPr lang="en-US" altLang="ko-KR" sz="54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r>
              <a:rPr lang="ko-KR" altLang="en-US" sz="54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올리고</a:t>
            </a:r>
            <a:r>
              <a:rPr lang="en-US" altLang="ko-KR" sz="54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54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내리고</a:t>
            </a:r>
            <a:endParaRPr lang="en-US" altLang="ko-KR" sz="5400" b="1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r>
              <a:rPr lang="en-US" altLang="ko-KR" sz="54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8.4.2.1 </a:t>
            </a:r>
            <a:r>
              <a:rPr lang="ko-KR" altLang="en-US" sz="54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박수</a:t>
            </a:r>
            <a:endParaRPr lang="en-US" altLang="ko-KR" sz="54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endParaRPr lang="en-US" altLang="ko-KR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ko-KR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빼기 박수</a:t>
            </a:r>
          </a:p>
          <a:p>
            <a:pPr marL="45720" indent="0">
              <a:buNone/>
            </a:pPr>
            <a:r>
              <a:rPr lang="en-US" altLang="ko-KR" sz="9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10</a:t>
            </a:r>
            <a:r>
              <a:rPr lang="ko-KR" altLang="en-US" sz="9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초</a:t>
            </a:r>
            <a:r>
              <a:rPr lang="en-US" altLang="ko-KR" sz="9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38</a:t>
            </a:r>
            <a:r>
              <a:rPr lang="ko-KR" altLang="en-US" sz="9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박수 </a:t>
            </a:r>
            <a:endParaRPr lang="en-US" altLang="ko-KR" sz="9800" b="1" dirty="0">
              <a:solidFill>
                <a:srgbClr val="FFFF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altLang="ko-KR" sz="5400" dirty="0">
              <a:solidFill>
                <a:srgbClr val="3333FF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ko-KR" altLang="en-US" sz="5400" dirty="0">
              <a:solidFill>
                <a:srgbClr val="3333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605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emp_1700581337363.6337436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52320" y="0"/>
            <a:ext cx="487363" cy="487363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79512" y="1124744"/>
            <a:ext cx="410445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너도 한번 나도 한번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누구나 한 번 왔다가는 인생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바람 같은 시간이야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멈추지 않는 세월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>하루하루 </a:t>
            </a:r>
            <a:r>
              <a:rPr lang="ko-KR" altLang="en-US" sz="2500" dirty="0" smtClean="0">
                <a:solidFill>
                  <a:srgbClr val="333333"/>
                </a:solidFill>
                <a:latin typeface="AppleSDGothicNeo-Regular"/>
              </a:rPr>
              <a:t>소중하지</a:t>
            </a:r>
            <a:endParaRPr lang="en-US" altLang="ko-KR" sz="2500" dirty="0" smtClean="0">
              <a:solidFill>
                <a:srgbClr val="333333"/>
              </a:solidFill>
              <a:latin typeface="AppleSDGothicNeo-Regular"/>
            </a:endParaRPr>
          </a:p>
          <a:p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 err="1">
                <a:solidFill>
                  <a:srgbClr val="767676"/>
                </a:solidFill>
                <a:latin typeface="AppleSDGothicNeo-Regular"/>
              </a:rPr>
              <a:t>미련이야</a:t>
            </a: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 많겠지만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후회도 많겠지만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어차피 한 번 왔다가는 걸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붙잡을 수 없다면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소풍 가듯 소풍 가듯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웃으며 행복하게 살아야지 </a:t>
            </a:r>
            <a:endParaRPr lang="ko-KR" altLang="en-US" sz="2500" dirty="0">
              <a:solidFill>
                <a:srgbClr val="333333"/>
              </a:solidFill>
              <a:latin typeface="AppleSDGothicNeo-Regular"/>
            </a:endParaRPr>
          </a:p>
          <a:p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endParaRPr lang="ko-KR" altLang="en-US" sz="2500" i="0" dirty="0">
              <a:solidFill>
                <a:srgbClr val="333333"/>
              </a:solidFill>
              <a:effectLst/>
              <a:latin typeface="AppleSDGothicNeo-Regular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572000" y="754331"/>
            <a:ext cx="4572000" cy="57554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 err="1">
                <a:solidFill>
                  <a:srgbClr val="767676"/>
                </a:solidFill>
                <a:latin typeface="AppleSDGothicNeo-Regular"/>
              </a:rPr>
              <a:t>미련이야</a:t>
            </a: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 많겠지만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후회도 많겠지만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어차피 한 번 왔다가는 걸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붙잡을 수 없다면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소풍 가듯 소풍 가듯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웃으며 행복하게 </a:t>
            </a:r>
            <a:r>
              <a:rPr lang="ko-KR" altLang="en-US" sz="2500" dirty="0" smtClean="0">
                <a:solidFill>
                  <a:srgbClr val="767676"/>
                </a:solidFill>
                <a:latin typeface="AppleSDGothicNeo-Regular"/>
              </a:rPr>
              <a:t>살아야지</a:t>
            </a:r>
            <a:endParaRPr lang="en-US" altLang="ko-KR" sz="2500" dirty="0" smtClean="0">
              <a:solidFill>
                <a:srgbClr val="767676"/>
              </a:solidFill>
              <a:latin typeface="AppleSDGothicNeo-Regular"/>
            </a:endParaRPr>
          </a:p>
          <a:p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 err="1">
                <a:solidFill>
                  <a:srgbClr val="767676"/>
                </a:solidFill>
                <a:latin typeface="AppleSDGothicNeo-Regular"/>
              </a:rPr>
              <a:t>미련이야</a:t>
            </a: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 많겠지만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후회도 많겠지만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어차피 한 번 왔다가는 걸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붙잡을 수 없다면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소풍 가듯 소풍 가듯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웃으며 행복하게 살아야지</a:t>
            </a:r>
            <a:r>
              <a:rPr lang="ko-KR" altLang="en-US" sz="2500" dirty="0">
                <a:solidFill>
                  <a:srgbClr val="333333"/>
                </a:solidFill>
                <a:latin typeface="AppleSDGothicNeo-Regular"/>
              </a:rPr>
              <a:t/>
            </a:r>
            <a:br>
              <a:rPr lang="ko-KR" altLang="en-US" sz="2500" dirty="0">
                <a:solidFill>
                  <a:srgbClr val="333333"/>
                </a:solidFill>
                <a:latin typeface="AppleSDGothicNeo-Regular"/>
              </a:rPr>
            </a:br>
            <a:r>
              <a:rPr lang="ko-KR" altLang="en-US" sz="2500" dirty="0">
                <a:solidFill>
                  <a:srgbClr val="767676"/>
                </a:solidFill>
                <a:latin typeface="AppleSDGothicNeo-Regular"/>
              </a:rPr>
              <a:t>웃으며 행복하게 살아야지</a:t>
            </a:r>
            <a:r>
              <a:rPr lang="ko-KR" altLang="en-US" sz="2500" b="1" dirty="0">
                <a:solidFill>
                  <a:srgbClr val="767676"/>
                </a:solidFill>
                <a:latin typeface="AppleSDGothicNeo-Regular"/>
              </a:rPr>
              <a:t>  </a:t>
            </a:r>
            <a:endParaRPr lang="ko-KR" altLang="en-US" sz="2500" b="1" dirty="0">
              <a:solidFill>
                <a:srgbClr val="333333"/>
              </a:solidFill>
              <a:latin typeface="AppleSDGothicNeo-Regular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602996" y="100940"/>
            <a:ext cx="34339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0" dirty="0" smtClean="0">
                <a:solidFill>
                  <a:srgbClr val="767676"/>
                </a:solidFill>
                <a:latin typeface="AppleSDGothicNeo-Regular"/>
              </a:rPr>
              <a:t>소풍같은 인생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9682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8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 txBox="1">
            <a:spLocks/>
          </p:cNvSpPr>
          <p:nvPr/>
        </p:nvSpPr>
        <p:spPr>
          <a:xfrm>
            <a:off x="800581" y="1700808"/>
            <a:ext cx="8019892" cy="4032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endParaRPr lang="en-US" altLang="ko-KR" sz="5400" dirty="0" smtClean="0">
              <a:solidFill>
                <a:srgbClr val="7030A0"/>
              </a:solidFill>
              <a:latin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b="1" dirty="0" smtClean="0">
              <a:solidFill>
                <a:srgbClr val="7030A0"/>
              </a:solidFill>
              <a:latin typeface="HY울릉도M" pitchFamily="18" charset="-127"/>
            </a:endParaRPr>
          </a:p>
          <a:p>
            <a:pPr marL="45720" indent="0" algn="ctr">
              <a:buNone/>
            </a:pPr>
            <a:r>
              <a:rPr lang="ko-KR" altLang="en-US" sz="17600" b="1" dirty="0" smtClean="0"/>
              <a:t>거울 </a:t>
            </a:r>
            <a:r>
              <a:rPr lang="ko-KR" altLang="en-US" sz="17600" b="1" dirty="0" err="1" smtClean="0"/>
              <a:t>웃음법</a:t>
            </a:r>
            <a:endParaRPr lang="ko-KR" altLang="en-US" sz="17600" b="1" dirty="0" smtClean="0">
              <a:solidFill>
                <a:srgbClr val="FF0000"/>
              </a:solidFill>
            </a:endParaRPr>
          </a:p>
          <a:p>
            <a:pPr marL="45720" indent="0" algn="ctr">
              <a:buNone/>
            </a:pPr>
            <a:r>
              <a:rPr lang="ko-KR" altLang="en-US" sz="17600" b="1" dirty="0" smtClean="0"/>
              <a:t>누가 제일 예쁘니</a:t>
            </a:r>
            <a:endParaRPr lang="en-US" altLang="ko-KR" sz="17600" b="1" dirty="0" smtClean="0"/>
          </a:p>
          <a:p>
            <a:pPr marL="45720" indent="0" algn="ctr">
              <a:buNone/>
            </a:pPr>
            <a:r>
              <a:rPr lang="ko-KR" altLang="en-US" sz="17600" b="1" dirty="0" smtClean="0"/>
              <a:t>바로 나</a:t>
            </a:r>
            <a:r>
              <a:rPr lang="en-US" altLang="ko-KR" sz="17600" b="1" dirty="0" smtClean="0"/>
              <a:t>~</a:t>
            </a:r>
            <a:endParaRPr lang="en-US" altLang="ko-KR" sz="17600" b="1" dirty="0"/>
          </a:p>
        </p:txBody>
      </p:sp>
      <p:sp>
        <p:nvSpPr>
          <p:cNvPr id="3" name="직사각형 2"/>
          <p:cNvSpPr/>
          <p:nvPr/>
        </p:nvSpPr>
        <p:spPr>
          <a:xfrm>
            <a:off x="1115616" y="116632"/>
            <a:ext cx="7056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5400" b="1" dirty="0" smtClean="0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내가 좋다 </a:t>
            </a:r>
            <a:r>
              <a:rPr lang="ko-KR" altLang="en-US" sz="5400" b="1" dirty="0" err="1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웃음법</a:t>
            </a:r>
            <a:endParaRPr lang="ko-KR" altLang="en-US" sz="5400" b="1" dirty="0">
              <a:solidFill>
                <a:srgbClr val="FF0000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450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 descr="3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9712"/>
            <a:ext cx="9144000" cy="587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-1" y="-1"/>
            <a:ext cx="9143999" cy="979714"/>
          </a:xfrm>
          <a:prstGeom prst="rect">
            <a:avLst/>
          </a:prstGeom>
          <a:solidFill>
            <a:srgbClr val="2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 smtClean="0">
                <a:solidFill>
                  <a:srgbClr val="FFFF00"/>
                </a:solidFill>
                <a:latin typeface="Tmon몬소리 Black" panose="02000A03000000000000" pitchFamily="2" charset="-127"/>
                <a:ea typeface="Tmon몬소리 Black" panose="02000A03000000000000" pitchFamily="2" charset="-127"/>
              </a:rPr>
              <a:t>웃음 </a:t>
            </a:r>
            <a:r>
              <a:rPr lang="ko-KR" altLang="en-US" sz="4800" dirty="0">
                <a:solidFill>
                  <a:srgbClr val="FFFF00"/>
                </a:solidFill>
                <a:latin typeface="Tmon몬소리 Black" panose="02000A03000000000000" pitchFamily="2" charset="-127"/>
                <a:ea typeface="Tmon몬소리 Black" panose="02000A03000000000000" pitchFamily="2" charset="-127"/>
              </a:rPr>
              <a:t>인사</a:t>
            </a:r>
            <a:endParaRPr lang="en-US" altLang="ko-KR" sz="4800" dirty="0">
              <a:solidFill>
                <a:srgbClr val="FFFF00"/>
              </a:solidFill>
              <a:latin typeface="Tmon몬소리 Black" panose="02000A03000000000000" pitchFamily="2" charset="-127"/>
              <a:ea typeface="Tmon몬소리 Black" panose="02000A03000000000000" pitchFamily="2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979712"/>
            <a:ext cx="9144001" cy="587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8695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3"/>
          </p:nvPr>
        </p:nvSpPr>
        <p:spPr>
          <a:xfrm>
            <a:off x="107504" y="1435591"/>
            <a:ext cx="4896544" cy="5422409"/>
          </a:xfrm>
        </p:spPr>
        <p:txBody>
          <a:bodyPr anchor="ctr">
            <a:normAutofit fontScale="40000" lnSpcReduction="20000"/>
          </a:bodyPr>
          <a:lstStyle/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5400" dirty="0"/>
              <a:t>당신에게선 </a:t>
            </a:r>
            <a:r>
              <a:rPr lang="ko-KR" altLang="en-US" sz="5400" dirty="0" err="1"/>
              <a:t>꽃내음이</a:t>
            </a:r>
            <a:r>
              <a:rPr lang="ko-KR" altLang="en-US" sz="5400" dirty="0"/>
              <a:t> 나네요</a:t>
            </a:r>
            <a:br>
              <a:rPr lang="ko-KR" altLang="en-US" sz="5400" dirty="0"/>
            </a:br>
            <a:r>
              <a:rPr lang="ko-KR" altLang="en-US" sz="5400" dirty="0"/>
              <a:t>잠자는 나를 깨우고 가네요</a:t>
            </a:r>
            <a:br>
              <a:rPr lang="ko-KR" altLang="en-US" sz="5400" dirty="0"/>
            </a:br>
            <a:r>
              <a:rPr lang="ko-KR" altLang="en-US" sz="5400" dirty="0" err="1"/>
              <a:t>싱그런</a:t>
            </a:r>
            <a:r>
              <a:rPr lang="ko-KR" altLang="en-US" sz="5400" dirty="0"/>
              <a:t> 잎사귀 돋아난 가시처럼</a:t>
            </a:r>
            <a:br>
              <a:rPr lang="ko-KR" altLang="en-US" sz="5400" dirty="0"/>
            </a:br>
            <a:r>
              <a:rPr lang="ko-KR" altLang="en-US" sz="5400" dirty="0"/>
              <a:t>어쩌면 당신은 장미를 닮았네요</a:t>
            </a:r>
            <a:endParaRPr lang="en-US" altLang="ko-KR" sz="5400" dirty="0"/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5400" dirty="0"/>
              <a:t/>
            </a:r>
            <a:br>
              <a:rPr lang="ko-KR" altLang="en-US" sz="5400" dirty="0"/>
            </a:br>
            <a:r>
              <a:rPr lang="ko-KR" altLang="en-US" sz="5400" dirty="0"/>
              <a:t>당신의 모습이 </a:t>
            </a:r>
            <a:r>
              <a:rPr lang="ko-KR" altLang="en-US" sz="5400" dirty="0" err="1"/>
              <a:t>장미꽃같아</a:t>
            </a:r>
            <a:r>
              <a:rPr lang="ko-KR" altLang="en-US" sz="5400" dirty="0"/>
              <a:t/>
            </a:r>
            <a:br>
              <a:rPr lang="ko-KR" altLang="en-US" sz="5400" dirty="0"/>
            </a:br>
            <a:r>
              <a:rPr lang="ko-KR" altLang="en-US" sz="5400" dirty="0"/>
              <a:t>당신을 </a:t>
            </a:r>
            <a:r>
              <a:rPr lang="ko-KR" altLang="en-US" sz="5400" dirty="0" err="1"/>
              <a:t>부를땐</a:t>
            </a:r>
            <a:r>
              <a:rPr lang="ko-KR" altLang="en-US" sz="5400" dirty="0"/>
              <a:t> 당신을 </a:t>
            </a:r>
            <a:r>
              <a:rPr lang="ko-KR" altLang="en-US" sz="5400" dirty="0" err="1"/>
              <a:t>부를땐</a:t>
            </a:r>
            <a:r>
              <a:rPr lang="ko-KR" altLang="en-US" sz="5400" dirty="0"/>
              <a:t/>
            </a:r>
            <a:br>
              <a:rPr lang="ko-KR" altLang="en-US" sz="5400" dirty="0"/>
            </a:br>
            <a:r>
              <a:rPr lang="ko-KR" altLang="en-US" sz="5400" dirty="0"/>
              <a:t>장미라고 할래요</a:t>
            </a:r>
            <a:endParaRPr lang="en-US" altLang="ko-KR" sz="5400" dirty="0"/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5400" dirty="0"/>
              <a:t/>
            </a:r>
            <a:br>
              <a:rPr lang="ko-KR" altLang="en-US" sz="5400" dirty="0"/>
            </a:br>
            <a:r>
              <a:rPr lang="ko-KR" altLang="en-US" sz="5400" dirty="0"/>
              <a:t>당신에게선 </a:t>
            </a:r>
            <a:r>
              <a:rPr lang="ko-KR" altLang="en-US" sz="5500" dirty="0" err="1"/>
              <a:t>꽃내음이</a:t>
            </a:r>
            <a:r>
              <a:rPr lang="ko-KR" altLang="en-US" sz="5400" dirty="0"/>
              <a:t> 나네요</a:t>
            </a:r>
            <a:br>
              <a:rPr lang="ko-KR" altLang="en-US" sz="5400" dirty="0"/>
            </a:br>
            <a:r>
              <a:rPr lang="ko-KR" altLang="en-US" sz="5400" dirty="0"/>
              <a:t>잠 못 이룬 나를 재우고 가네요</a:t>
            </a:r>
            <a:br>
              <a:rPr lang="ko-KR" altLang="en-US" sz="5400" dirty="0"/>
            </a:br>
            <a:r>
              <a:rPr lang="ko-KR" altLang="en-US" sz="5400" dirty="0"/>
              <a:t>어여쁜 꽃송이 가슴에 꽂으면</a:t>
            </a:r>
            <a:br>
              <a:rPr lang="ko-KR" altLang="en-US" sz="5400" dirty="0"/>
            </a:br>
            <a:r>
              <a:rPr lang="ko-KR" altLang="en-US" sz="5400" dirty="0" err="1"/>
              <a:t>동화속</a:t>
            </a:r>
            <a:r>
              <a:rPr lang="ko-KR" altLang="en-US" sz="5400" dirty="0"/>
              <a:t> 왕자가 부럽지 않아요</a:t>
            </a:r>
            <a:br>
              <a:rPr lang="ko-KR" altLang="en-US" sz="5400" dirty="0"/>
            </a:br>
            <a:r>
              <a:rPr lang="ko-KR" altLang="en-US" sz="5400" dirty="0"/>
              <a:t/>
            </a:r>
            <a:br>
              <a:rPr lang="ko-KR" altLang="en-US" sz="5400" dirty="0"/>
            </a:b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372416" y="1226431"/>
            <a:ext cx="477158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ctr"/>
            <a:r>
              <a:rPr lang="ko-KR" altLang="en-US" sz="2200" dirty="0"/>
              <a:t/>
            </a:r>
            <a:br>
              <a:rPr lang="ko-KR" altLang="en-US" sz="2200" dirty="0"/>
            </a:br>
            <a:r>
              <a:rPr lang="ko-KR" altLang="en-US" sz="2200" dirty="0"/>
              <a:t>당신에게선 </a:t>
            </a:r>
            <a:r>
              <a:rPr lang="ko-KR" altLang="en-US" sz="2200" dirty="0" err="1"/>
              <a:t>꽃내음이</a:t>
            </a:r>
            <a:r>
              <a:rPr lang="ko-KR" altLang="en-US" sz="2200" dirty="0"/>
              <a:t> 나네요</a:t>
            </a:r>
            <a:br>
              <a:rPr lang="ko-KR" altLang="en-US" sz="2200" dirty="0"/>
            </a:br>
            <a:r>
              <a:rPr lang="ko-KR" altLang="en-US" sz="2200" dirty="0"/>
              <a:t>잠자는 나를 깨우고 가네요</a:t>
            </a:r>
            <a:br>
              <a:rPr lang="ko-KR" altLang="en-US" sz="2200" dirty="0"/>
            </a:br>
            <a:r>
              <a:rPr lang="ko-KR" altLang="en-US" sz="2200" dirty="0"/>
              <a:t>싱그런 잎사귀 돋아난 가시처럼</a:t>
            </a:r>
            <a:br>
              <a:rPr lang="ko-KR" altLang="en-US" sz="2200" dirty="0"/>
            </a:br>
            <a:r>
              <a:rPr lang="ko-KR" altLang="en-US" sz="2200" dirty="0"/>
              <a:t>어쩌면 당신은 장미를 닮았네요</a:t>
            </a:r>
            <a:endParaRPr lang="en-US" altLang="ko-KR" sz="2200" dirty="0"/>
          </a:p>
          <a:p>
            <a:pPr marL="45720" algn="ctr"/>
            <a:r>
              <a:rPr lang="ko-KR" altLang="en-US" sz="2200" dirty="0"/>
              <a:t/>
            </a:r>
            <a:br>
              <a:rPr lang="ko-KR" altLang="en-US" sz="2200" dirty="0"/>
            </a:br>
            <a:r>
              <a:rPr lang="ko-KR" altLang="en-US" sz="2200" dirty="0"/>
              <a:t>당신의 모습이 </a:t>
            </a:r>
            <a:r>
              <a:rPr lang="ko-KR" altLang="en-US" sz="2200" dirty="0" err="1"/>
              <a:t>장미꽃같아</a:t>
            </a:r>
            <a:r>
              <a:rPr lang="ko-KR" altLang="en-US" sz="2200" dirty="0"/>
              <a:t/>
            </a:r>
            <a:br>
              <a:rPr lang="ko-KR" altLang="en-US" sz="2200" dirty="0"/>
            </a:br>
            <a:r>
              <a:rPr lang="ko-KR" altLang="en-US" sz="2200" dirty="0"/>
              <a:t>당신을 </a:t>
            </a:r>
            <a:r>
              <a:rPr lang="ko-KR" altLang="en-US" sz="2200" dirty="0" err="1"/>
              <a:t>부를땐</a:t>
            </a:r>
            <a:r>
              <a:rPr lang="ko-KR" altLang="en-US" sz="2200" dirty="0"/>
              <a:t> 당신을 </a:t>
            </a:r>
            <a:r>
              <a:rPr lang="ko-KR" altLang="en-US" sz="2200" dirty="0" err="1"/>
              <a:t>부를땐</a:t>
            </a:r>
            <a:r>
              <a:rPr lang="ko-KR" altLang="en-US" sz="2200" dirty="0"/>
              <a:t/>
            </a:r>
            <a:br>
              <a:rPr lang="ko-KR" altLang="en-US" sz="2200" dirty="0"/>
            </a:br>
            <a:r>
              <a:rPr lang="ko-KR" altLang="en-US" sz="2200" dirty="0"/>
              <a:t>장미라고 할래요</a:t>
            </a:r>
            <a:endParaRPr lang="en-US" altLang="ko-KR" sz="2200" dirty="0"/>
          </a:p>
          <a:p>
            <a:pPr marL="45720" algn="ctr"/>
            <a:endParaRPr lang="en-US" altLang="ko-KR" sz="2200" dirty="0"/>
          </a:p>
          <a:p>
            <a:pPr marL="45720" algn="ctr"/>
            <a:r>
              <a:rPr lang="ko-KR" altLang="en-US" sz="2200" dirty="0" err="1"/>
              <a:t>당신에게선</a:t>
            </a:r>
            <a:r>
              <a:rPr lang="ko-KR" altLang="en-US" sz="2200" dirty="0"/>
              <a:t> </a:t>
            </a:r>
            <a:r>
              <a:rPr lang="ko-KR" altLang="en-US" sz="2200" dirty="0" err="1"/>
              <a:t>꽃내음이</a:t>
            </a:r>
            <a:r>
              <a:rPr lang="ko-KR" altLang="en-US" sz="2200" dirty="0"/>
              <a:t> 나네요</a:t>
            </a:r>
            <a:br>
              <a:rPr lang="ko-KR" altLang="en-US" sz="2200" dirty="0"/>
            </a:br>
            <a:r>
              <a:rPr lang="ko-KR" altLang="en-US" sz="2200" dirty="0"/>
              <a:t>잠자는 나를 깨우고 가네요</a:t>
            </a:r>
            <a:br>
              <a:rPr lang="ko-KR" altLang="en-US" sz="2200" dirty="0"/>
            </a:br>
            <a:r>
              <a:rPr lang="ko-KR" altLang="en-US" sz="2200" dirty="0"/>
              <a:t>싱그런 잎사귀 돋아난 가시처럼</a:t>
            </a:r>
            <a:br>
              <a:rPr lang="ko-KR" altLang="en-US" sz="2200" dirty="0"/>
            </a:br>
            <a:r>
              <a:rPr lang="ko-KR" altLang="en-US" sz="2200" dirty="0"/>
              <a:t>어쩌면 당신은 장미를 닮았네요</a:t>
            </a:r>
            <a:endParaRPr lang="en-US" altLang="ko-KR" sz="2200" dirty="0"/>
          </a:p>
          <a:p>
            <a:pPr marL="45720" indent="0" algn="ctr">
              <a:buNone/>
            </a:pPr>
            <a:endParaRPr lang="en-US" altLang="ko-KR" sz="22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395536" y="188640"/>
            <a:ext cx="8352928" cy="85723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>
                <a:solidFill>
                  <a:srgbClr val="FFFF00"/>
                </a:solidFill>
                <a:latin typeface="양재소슬체S" panose="02020603020101020101" pitchFamily="18" charset="-127"/>
                <a:ea typeface="양재소슬체S" panose="02020603020101020101" pitchFamily="18" charset="-127"/>
              </a:rPr>
              <a:t>장미</a:t>
            </a:r>
            <a:endParaRPr lang="en-US" altLang="ko-KR" sz="4000" dirty="0">
              <a:solidFill>
                <a:srgbClr val="FFFF00"/>
              </a:solidFill>
              <a:latin typeface="양재소슬체S" panose="02020603020101020101" pitchFamily="18" charset="-127"/>
              <a:ea typeface="양재소슬체S" panose="02020603020101020101" pitchFamily="18" charset="-127"/>
            </a:endParaRPr>
          </a:p>
        </p:txBody>
      </p:sp>
      <p:pic>
        <p:nvPicPr>
          <p:cNvPr id="5" name="장미 , 나성에 가면 ☆ 응답하라 80&amp;90 ★ 금잔디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52320" y="227112"/>
            <a:ext cx="609600" cy="609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잉크 5"/>
              <p14:cNvContentPartPr/>
              <p14:nvPr/>
            </p14:nvContentPartPr>
            <p14:xfrm>
              <a:off x="4879800" y="853560"/>
              <a:ext cx="92880" cy="263160"/>
            </p14:xfrm>
          </p:contentPart>
        </mc:Choice>
        <mc:Fallback xmlns="">
          <p:pic>
            <p:nvPicPr>
              <p:cNvPr id="6" name="잉크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70440" y="844200"/>
                <a:ext cx="111600" cy="28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073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7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92405" y="0"/>
            <a:ext cx="702293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제목을 달아주세요 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355" y="1196752"/>
            <a:ext cx="6789290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6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92404" y="247526"/>
            <a:ext cx="702293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이게 행복이다</a:t>
            </a:r>
            <a:endParaRPr lang="ko-KR" alt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7" y="1196752"/>
            <a:ext cx="7195009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8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92405" y="0"/>
            <a:ext cx="702293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내가  웃으면  내 가족도 웃는다</a:t>
            </a:r>
            <a:r>
              <a:rPr lang="en-US" altLang="ko-KR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pic>
        <p:nvPicPr>
          <p:cNvPr id="4" name="Picture 2" descr="C:\Users\미화소장\Pictures\BandPhoto_2019_05_20_13_04_1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94021"/>
            <a:ext cx="5052704" cy="582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93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그림 1" descr="책과나비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모서리가 둥근 직사각형 3"/>
          <p:cNvSpPr/>
          <p:nvPr/>
        </p:nvSpPr>
        <p:spPr>
          <a:xfrm>
            <a:off x="323528" y="332656"/>
            <a:ext cx="7128792" cy="1138512"/>
          </a:xfrm>
          <a:prstGeom prst="roundRect">
            <a:avLst/>
          </a:prstGeom>
          <a:solidFill>
            <a:srgbClr val="D7E4BD">
              <a:alpha val="81176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6486" y="389806"/>
            <a:ext cx="9110816" cy="8617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5000" b="1" dirty="0">
                <a:ln>
                  <a:solidFill>
                    <a:srgbClr val="9BBB59">
                      <a:lumMod val="50000"/>
                    </a:srgbClr>
                  </a:solidFill>
                </a:ln>
                <a:solidFill>
                  <a:srgbClr val="FF0066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옛날목욕탕L" pitchFamily="18" charset="-127"/>
                <a:ea typeface="a옛날목욕탕L" pitchFamily="18" charset="-127"/>
                <a:cs typeface="Arial" pitchFamily="34" charset="0"/>
              </a:rPr>
              <a:t>  행복을 </a:t>
            </a:r>
            <a:r>
              <a:rPr lang="ko-KR" altLang="en-US" sz="5000" b="1" dirty="0" err="1">
                <a:ln>
                  <a:solidFill>
                    <a:srgbClr val="9BBB59">
                      <a:lumMod val="50000"/>
                    </a:srgbClr>
                  </a:solidFill>
                </a:ln>
                <a:solidFill>
                  <a:srgbClr val="FF0066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옛날목욕탕L" pitchFamily="18" charset="-127"/>
                <a:ea typeface="a옛날목욕탕L" pitchFamily="18" charset="-127"/>
                <a:cs typeface="Arial" pitchFamily="34" charset="0"/>
              </a:rPr>
              <a:t>찾기위한</a:t>
            </a:r>
            <a:r>
              <a:rPr lang="ko-KR" altLang="en-US" sz="5000" b="1" dirty="0">
                <a:ln>
                  <a:solidFill>
                    <a:srgbClr val="9BBB59">
                      <a:lumMod val="50000"/>
                    </a:srgbClr>
                  </a:solidFill>
                </a:ln>
                <a:solidFill>
                  <a:srgbClr val="FF0066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옛날목욕탕L" pitchFamily="18" charset="-127"/>
                <a:ea typeface="a옛날목욕탕L" pitchFamily="18" charset="-127"/>
                <a:cs typeface="Arial" pitchFamily="34" charset="0"/>
              </a:rPr>
              <a:t> </a:t>
            </a:r>
            <a:r>
              <a:rPr lang="en-US" altLang="ko-KR" sz="5000" b="1" dirty="0">
                <a:ln>
                  <a:solidFill>
                    <a:srgbClr val="9BBB59">
                      <a:lumMod val="50000"/>
                    </a:srgbClr>
                  </a:solidFill>
                </a:ln>
                <a:solidFill>
                  <a:srgbClr val="FF0066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옛날목욕탕L" pitchFamily="18" charset="-127"/>
                <a:ea typeface="a옛날목욕탕L" pitchFamily="18" charset="-127"/>
                <a:cs typeface="Arial" pitchFamily="34" charset="0"/>
              </a:rPr>
              <a:t>4</a:t>
            </a:r>
            <a:r>
              <a:rPr lang="ko-KR" altLang="en-US" sz="5000" b="1" dirty="0">
                <a:ln>
                  <a:solidFill>
                    <a:srgbClr val="9BBB59">
                      <a:lumMod val="50000"/>
                    </a:srgbClr>
                  </a:solidFill>
                </a:ln>
                <a:solidFill>
                  <a:srgbClr val="FF0066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옛날목욕탕L" pitchFamily="18" charset="-127"/>
                <a:ea typeface="a옛날목욕탕L" pitchFamily="18" charset="-127"/>
                <a:cs typeface="Arial" pitchFamily="34" charset="0"/>
              </a:rPr>
              <a:t>가지 규칙</a:t>
            </a:r>
          </a:p>
        </p:txBody>
      </p:sp>
      <p:sp>
        <p:nvSpPr>
          <p:cNvPr id="59399" name="TextBox 4"/>
          <p:cNvSpPr txBox="1">
            <a:spLocks noChangeArrowheads="1"/>
          </p:cNvSpPr>
          <p:nvPr/>
        </p:nvSpPr>
        <p:spPr bwMode="auto">
          <a:xfrm>
            <a:off x="1571625" y="2643188"/>
            <a:ext cx="31702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3600" b="1" i="1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1.</a:t>
            </a:r>
            <a:r>
              <a:rPr lang="ko-KR" altLang="en-US" sz="3600" b="1" i="1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내려 놓자</a:t>
            </a:r>
          </a:p>
        </p:txBody>
      </p:sp>
      <p:sp>
        <p:nvSpPr>
          <p:cNvPr id="59400" name="TextBox 5"/>
          <p:cNvSpPr txBox="1">
            <a:spLocks noChangeArrowheads="1"/>
          </p:cNvSpPr>
          <p:nvPr/>
        </p:nvSpPr>
        <p:spPr bwMode="auto">
          <a:xfrm>
            <a:off x="1357313" y="3649663"/>
            <a:ext cx="3286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3600" b="1" i="1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3600" b="1" i="1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열어 두자</a:t>
            </a:r>
          </a:p>
        </p:txBody>
      </p:sp>
      <p:sp>
        <p:nvSpPr>
          <p:cNvPr id="59401" name="TextBox 6"/>
          <p:cNvSpPr txBox="1">
            <a:spLocks noChangeArrowheads="1"/>
          </p:cNvSpPr>
          <p:nvPr/>
        </p:nvSpPr>
        <p:spPr bwMode="auto">
          <a:xfrm rot="-903468">
            <a:off x="4392613" y="2359025"/>
            <a:ext cx="3286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3600" b="1" i="1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3.</a:t>
            </a:r>
            <a:r>
              <a:rPr lang="ko-KR" altLang="en-US" sz="3600" b="1" i="1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배려 하자</a:t>
            </a:r>
          </a:p>
        </p:txBody>
      </p:sp>
      <p:sp>
        <p:nvSpPr>
          <p:cNvPr id="59402" name="TextBox 7"/>
          <p:cNvSpPr txBox="1">
            <a:spLocks noChangeArrowheads="1"/>
          </p:cNvSpPr>
          <p:nvPr/>
        </p:nvSpPr>
        <p:spPr bwMode="auto">
          <a:xfrm rot="-903468">
            <a:off x="4392613" y="3302000"/>
            <a:ext cx="3286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3600" b="1" i="1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4.</a:t>
            </a:r>
            <a:r>
              <a:rPr lang="ko-KR" altLang="en-US" sz="3600" b="1" i="1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참여 하자</a:t>
            </a:r>
            <a:endParaRPr lang="en-US" altLang="ko-KR" sz="3600" b="1" i="1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857375" y="3333750"/>
            <a:ext cx="2214563" cy="1588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1544638" y="4356100"/>
            <a:ext cx="2481262" cy="11113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flipV="1">
            <a:off x="4714875" y="3786188"/>
            <a:ext cx="2338388" cy="598487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V="1">
            <a:off x="4643438" y="2784475"/>
            <a:ext cx="2357437" cy="60325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3360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9" grpId="0"/>
      <p:bldP spid="59400" grpId="0"/>
      <p:bldP spid="59401" grpId="0"/>
      <p:bldP spid="5940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620688"/>
            <a:ext cx="8280400" cy="5617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ko-KR" altLang="en-US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</a:t>
            </a:r>
            <a:endParaRPr lang="ko-KR" altLang="en-US" sz="2400" dirty="0">
              <a:solidFill>
                <a:srgbClr val="0C48F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9A2D2C-E170-46DA-84FF-69B9C7B29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133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 txBox="1">
            <a:spLocks/>
          </p:cNvSpPr>
          <p:nvPr/>
        </p:nvSpPr>
        <p:spPr>
          <a:xfrm>
            <a:off x="179512" y="1248520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r>
              <a:rPr lang="ko-KR" altLang="en-US" sz="4800" dirty="0"/>
              <a:t/>
            </a:r>
            <a:br>
              <a:rPr lang="ko-KR" altLang="en-US" sz="4800" dirty="0"/>
            </a:br>
            <a:r>
              <a:rPr lang="en-US" altLang="ko-KR" sz="5100" dirty="0"/>
              <a:t>1. </a:t>
            </a:r>
            <a:r>
              <a:rPr lang="ko-KR" altLang="en-US" sz="5100" dirty="0">
                <a:solidFill>
                  <a:srgbClr val="FF0000"/>
                </a:solidFill>
              </a:rPr>
              <a:t>스트레스 </a:t>
            </a:r>
            <a:r>
              <a:rPr lang="en-US" altLang="ko-KR" sz="5100" dirty="0">
                <a:solidFill>
                  <a:srgbClr val="FF0000"/>
                </a:solidFill>
              </a:rPr>
              <a:t>-</a:t>
            </a:r>
            <a:r>
              <a:rPr lang="en-US" altLang="ko-KR" sz="5100" dirty="0"/>
              <a:t> </a:t>
            </a:r>
            <a:r>
              <a:rPr lang="ko-KR" altLang="en-US" sz="5100" dirty="0">
                <a:solidFill>
                  <a:srgbClr val="FF0000"/>
                </a:solidFill>
              </a:rPr>
              <a:t>긴장을 해소시키고</a:t>
            </a:r>
            <a:r>
              <a:rPr lang="en-US" altLang="ko-KR" sz="5100" dirty="0">
                <a:solidFill>
                  <a:srgbClr val="FF0000"/>
                </a:solidFill>
              </a:rPr>
              <a:t>, </a:t>
            </a:r>
            <a:r>
              <a:rPr lang="ko-KR" altLang="en-US" sz="5100" dirty="0">
                <a:solidFill>
                  <a:srgbClr val="FF0000"/>
                </a:solidFill>
              </a:rPr>
              <a:t>자신감을 높여준다</a:t>
            </a:r>
            <a:r>
              <a:rPr lang="en-US" altLang="ko-KR" sz="5100" dirty="0">
                <a:solidFill>
                  <a:srgbClr val="FF0000"/>
                </a:solidFill>
              </a:rPr>
              <a:t>. </a:t>
            </a:r>
            <a:r>
              <a:rPr lang="en-US" altLang="ko-KR" sz="5100" dirty="0"/>
              <a:t/>
            </a:r>
            <a:br>
              <a:rPr lang="en-US" altLang="ko-KR" sz="5100" dirty="0"/>
            </a:br>
            <a:r>
              <a:rPr lang="en-US" altLang="ko-KR" sz="5100" dirty="0"/>
              <a:t/>
            </a:r>
            <a:br>
              <a:rPr lang="en-US" altLang="ko-KR" sz="5100" dirty="0"/>
            </a:br>
            <a:r>
              <a:rPr lang="en-US" altLang="ko-KR" sz="5100" dirty="0"/>
              <a:t>2. </a:t>
            </a:r>
            <a:r>
              <a:rPr lang="ko-KR" altLang="en-US" sz="5100" dirty="0">
                <a:solidFill>
                  <a:srgbClr val="FF0000"/>
                </a:solidFill>
              </a:rPr>
              <a:t>살이 빠진다 </a:t>
            </a:r>
            <a:r>
              <a:rPr lang="en-US" altLang="ko-KR" sz="5100" dirty="0"/>
              <a:t> </a:t>
            </a:r>
            <a:br>
              <a:rPr lang="en-US" altLang="ko-KR" sz="5100" dirty="0"/>
            </a:br>
            <a:r>
              <a:rPr lang="en-US" altLang="ko-KR" sz="5100" dirty="0"/>
              <a:t/>
            </a:r>
            <a:br>
              <a:rPr lang="en-US" altLang="ko-KR" sz="5100" dirty="0"/>
            </a:br>
            <a:r>
              <a:rPr lang="en-US" altLang="ko-KR" sz="5100" dirty="0"/>
              <a:t>3. </a:t>
            </a:r>
            <a:r>
              <a:rPr lang="ko-KR" altLang="en-US" sz="5100" dirty="0">
                <a:solidFill>
                  <a:srgbClr val="FF0000"/>
                </a:solidFill>
              </a:rPr>
              <a:t>손은 우리 몸의 축소판</a:t>
            </a:r>
            <a:r>
              <a:rPr lang="en-US" altLang="ko-KR" sz="5100" dirty="0">
                <a:solidFill>
                  <a:srgbClr val="FF0000"/>
                </a:solidFill>
              </a:rPr>
              <a:t>-</a:t>
            </a:r>
            <a:r>
              <a:rPr lang="en-US" altLang="ko-KR" sz="5100" dirty="0"/>
              <a:t> </a:t>
            </a:r>
            <a:r>
              <a:rPr lang="ko-KR" altLang="en-US" sz="5100" dirty="0">
                <a:solidFill>
                  <a:srgbClr val="FF0000"/>
                </a:solidFill>
              </a:rPr>
              <a:t>질병 예방 및 치료 효과</a:t>
            </a:r>
            <a:r>
              <a:rPr lang="en-US" altLang="ko-KR" sz="5100" dirty="0"/>
              <a:t/>
            </a:r>
            <a:br>
              <a:rPr lang="en-US" altLang="ko-KR" sz="5100" dirty="0"/>
            </a:br>
            <a:r>
              <a:rPr lang="en-US" altLang="ko-KR" sz="5100" dirty="0"/>
              <a:t/>
            </a:r>
            <a:br>
              <a:rPr lang="en-US" altLang="ko-KR" sz="5100" dirty="0"/>
            </a:br>
            <a:r>
              <a:rPr lang="en-US" altLang="ko-KR" sz="5100" dirty="0"/>
              <a:t>4. </a:t>
            </a:r>
            <a:r>
              <a:rPr lang="ko-KR" altLang="en-US" sz="5100" dirty="0">
                <a:solidFill>
                  <a:srgbClr val="FF0000"/>
                </a:solidFill>
              </a:rPr>
              <a:t>경제적이다 </a:t>
            </a:r>
            <a:r>
              <a:rPr lang="en-US" altLang="ko-KR" sz="5100" dirty="0"/>
              <a:t/>
            </a:r>
            <a:br>
              <a:rPr lang="en-US" altLang="ko-KR" sz="5100" dirty="0"/>
            </a:br>
            <a:r>
              <a:rPr lang="en-US" altLang="ko-KR" sz="5100" dirty="0"/>
              <a:t/>
            </a:r>
            <a:br>
              <a:rPr lang="en-US" altLang="ko-KR" sz="5100" dirty="0"/>
            </a:br>
            <a:r>
              <a:rPr lang="en-US" altLang="ko-KR" sz="5100" dirty="0"/>
              <a:t>5. </a:t>
            </a:r>
            <a:r>
              <a:rPr lang="ko-KR" altLang="en-US" sz="5100" dirty="0"/>
              <a:t>머리가 좋아진다</a:t>
            </a:r>
            <a:r>
              <a:rPr lang="en-US" altLang="ko-KR" sz="5100" dirty="0"/>
              <a:t>.</a:t>
            </a:r>
            <a:r>
              <a:rPr lang="ko-KR" altLang="en-US" sz="5100" dirty="0"/>
              <a:t> </a:t>
            </a:r>
            <a:r>
              <a:rPr lang="ko-KR" altLang="en-US" sz="5100" dirty="0">
                <a:solidFill>
                  <a:srgbClr val="FF0000"/>
                </a:solidFill>
              </a:rPr>
              <a:t>좌뇌와 우뇌</a:t>
            </a:r>
            <a:r>
              <a:rPr lang="ko-KR" altLang="en-US" sz="5100" dirty="0"/>
              <a:t>가 고르게 발달되고</a:t>
            </a:r>
            <a:r>
              <a:rPr lang="en-US" altLang="ko-KR" sz="5100" dirty="0"/>
              <a:t>,  </a:t>
            </a:r>
            <a:r>
              <a:rPr lang="ko-KR" altLang="en-US" sz="5100" dirty="0">
                <a:solidFill>
                  <a:srgbClr val="FF0000"/>
                </a:solidFill>
              </a:rPr>
              <a:t>집중력이 향상</a:t>
            </a:r>
            <a:r>
              <a:rPr lang="ko-KR" altLang="en-US" sz="5100" dirty="0"/>
              <a:t>된다</a:t>
            </a:r>
            <a:r>
              <a:rPr lang="en-US" altLang="ko-KR" sz="5100" dirty="0"/>
              <a:t>. </a:t>
            </a:r>
          </a:p>
          <a:p>
            <a:pPr marL="45720" indent="0" algn="ctr">
              <a:buNone/>
            </a:pPr>
            <a:endParaRPr lang="en-US" altLang="ko-KR" sz="51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ko-KR" altLang="en-US" sz="5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83568" y="116632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5400" b="1" dirty="0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박수의 놀라운 효과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998023" y="2348880"/>
            <a:ext cx="2736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800" b="1" dirty="0">
                <a:solidFill>
                  <a:srgbClr val="FF0000"/>
                </a:solidFill>
              </a:rPr>
              <a:t>웃음은 운동이다</a:t>
            </a:r>
            <a:r>
              <a:rPr lang="en-US" altLang="ko-KR" sz="2800" b="1" dirty="0">
                <a:solidFill>
                  <a:srgbClr val="FF0000"/>
                </a:solidFill>
              </a:rPr>
              <a:t>. </a:t>
            </a:r>
            <a:endParaRPr lang="ko-KR" altLang="en-US" sz="2800" b="1" dirty="0">
              <a:solidFill>
                <a:srgbClr val="FF0000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383868" y="4797152"/>
            <a:ext cx="47165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800" b="1" dirty="0">
                <a:solidFill>
                  <a:srgbClr val="FF0000"/>
                </a:solidFill>
              </a:rPr>
              <a:t>치매예방에 </a:t>
            </a:r>
            <a:r>
              <a:rPr lang="ko-KR" altLang="en-US" sz="2800" b="1" dirty="0" err="1">
                <a:solidFill>
                  <a:srgbClr val="FF0000"/>
                </a:solidFill>
              </a:rPr>
              <a:t>도움이된다</a:t>
            </a:r>
            <a:r>
              <a:rPr lang="en-US" altLang="ko-KR" sz="2800" b="1" dirty="0">
                <a:solidFill>
                  <a:srgbClr val="FF0000"/>
                </a:solidFill>
              </a:rPr>
              <a:t> </a:t>
            </a:r>
            <a:endParaRPr lang="ko-KR" altLang="en-US" sz="2800" b="1" dirty="0">
              <a:solidFill>
                <a:srgbClr val="FF0000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805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92405" y="0"/>
            <a:ext cx="702293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899592" y="1412776"/>
            <a:ext cx="7827142" cy="386104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딱 좋아</a:t>
            </a:r>
            <a:r>
              <a:rPr lang="en-US" altLang="ko-KR" sz="6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~</a:t>
            </a:r>
            <a:r>
              <a:rPr lang="ko-KR" altLang="en-US" sz="6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딱 좋아</a:t>
            </a:r>
            <a:r>
              <a:rPr lang="en-US" altLang="ko-KR" sz="6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~</a:t>
            </a:r>
            <a:endParaRPr lang="en-US" altLang="ko-KR" sz="60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157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267744" y="2564904"/>
            <a:ext cx="4392488" cy="1296144"/>
          </a:xfrm>
          <a:prstGeom prst="rect">
            <a:avLst/>
          </a:prstGeom>
          <a:noFill/>
        </p:spPr>
        <p:txBody>
          <a:bodyPr wrap="none" lIns="90670" tIns="45370" rIns="90670" bIns="45370" numCol="1">
            <a:prstTxWarp prst="textPlain">
              <a:avLst/>
            </a:prstTxWarp>
            <a:spAutoFit/>
          </a:bodyPr>
          <a:lstStyle/>
          <a:p>
            <a:pPr algn="ctr" defTabSz="906859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4643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♬ 떡 박수</a:t>
            </a:r>
            <a:endParaRPr lang="en-US" altLang="ko-KR" sz="4643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2914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08912" cy="4281656"/>
          </a:xfrm>
        </p:spPr>
        <p:txBody>
          <a:bodyPr anchor="ctr">
            <a:normAutofit lnSpcReduction="10000"/>
          </a:bodyPr>
          <a:lstStyle/>
          <a:p>
            <a:endParaRPr lang="en-US" altLang="ko-KR" dirty="0" smtClean="0"/>
          </a:p>
          <a:p>
            <a:pPr marL="45720" indent="0" algn="ctr">
              <a:buNone/>
            </a:pPr>
            <a:r>
              <a:rPr lang="ko-KR" altLang="en-US" sz="5400" dirty="0" smtClean="0">
                <a:solidFill>
                  <a:schemeClr val="accent6"/>
                </a:solidFill>
                <a:latin typeface="HY울릉도M" pitchFamily="18" charset="-127"/>
                <a:ea typeface="HY울릉도M" pitchFamily="18" charset="-127"/>
              </a:rPr>
              <a:t>간이 좋아지는 소리</a:t>
            </a:r>
            <a:endParaRPr lang="en-US" altLang="ko-KR" sz="5400" dirty="0" smtClean="0">
              <a:solidFill>
                <a:schemeClr val="accent6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ko-KR" altLang="en-US" sz="48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가갸</a:t>
            </a:r>
            <a:r>
              <a:rPr lang="en-US" altLang="ko-KR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48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거겨</a:t>
            </a:r>
            <a:r>
              <a:rPr lang="en-US" altLang="ko-KR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고교</a:t>
            </a:r>
            <a:r>
              <a:rPr lang="en-US" altLang="ko-KR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48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구규</a:t>
            </a:r>
            <a:r>
              <a:rPr lang="en-US" altLang="ko-KR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그기</a:t>
            </a:r>
            <a:endParaRPr lang="en-US" altLang="ko-KR" sz="48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en-US" altLang="ko-KR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복식</a:t>
            </a:r>
            <a:r>
              <a:rPr lang="en-US" altLang="ko-KR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어깨</a:t>
            </a:r>
            <a:r>
              <a:rPr lang="en-US" altLang="ko-KR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" indent="0" algn="ctr">
              <a:buNone/>
            </a:pPr>
            <a:endParaRPr lang="en-US" altLang="ko-KR" sz="54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461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08912" cy="4281656"/>
          </a:xfrm>
        </p:spPr>
        <p:txBody>
          <a:bodyPr anchor="ctr">
            <a:normAutofit lnSpcReduction="10000"/>
          </a:bodyPr>
          <a:lstStyle/>
          <a:p>
            <a:endParaRPr lang="en-US" altLang="ko-KR" dirty="0" smtClean="0"/>
          </a:p>
          <a:p>
            <a:pPr marL="45720" indent="0" algn="ctr">
              <a:buNone/>
            </a:pPr>
            <a:r>
              <a:rPr lang="ko-KR" altLang="en-US" sz="5400" dirty="0" smtClean="0">
                <a:solidFill>
                  <a:schemeClr val="accent6"/>
                </a:solidFill>
                <a:latin typeface="HY울릉도M" pitchFamily="18" charset="-127"/>
                <a:ea typeface="HY울릉도M" pitchFamily="18" charset="-127"/>
              </a:rPr>
              <a:t>심장의 열을 내리는 소리</a:t>
            </a:r>
            <a:endParaRPr lang="en-US" altLang="ko-KR" sz="5400" dirty="0" smtClean="0">
              <a:solidFill>
                <a:schemeClr val="accent6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ko-KR" altLang="en-US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ko-KR" altLang="en-US" sz="48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냐</a:t>
            </a:r>
            <a:r>
              <a:rPr lang="en-US" altLang="ko-KR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48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너</a:t>
            </a:r>
            <a:r>
              <a:rPr lang="ko-KR" altLang="en-US" sz="48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녀</a:t>
            </a:r>
            <a:r>
              <a:rPr lang="en-US" altLang="ko-KR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48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노</a:t>
            </a:r>
            <a:r>
              <a:rPr lang="ko-KR" altLang="en-US" sz="48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뇨</a:t>
            </a:r>
            <a:r>
              <a:rPr lang="en-US" altLang="ko-KR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48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누</a:t>
            </a:r>
            <a:r>
              <a:rPr lang="ko-KR" altLang="en-US" sz="48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뉴</a:t>
            </a:r>
            <a:r>
              <a:rPr lang="en-US" altLang="ko-KR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느</a:t>
            </a:r>
            <a:r>
              <a:rPr lang="ko-KR" altLang="en-US" sz="48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니</a:t>
            </a:r>
            <a:endParaRPr lang="en-US" altLang="ko-KR" sz="48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en-US" altLang="ko-KR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48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혓소리</a:t>
            </a:r>
            <a:r>
              <a:rPr lang="en-US" altLang="ko-KR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복식</a:t>
            </a:r>
            <a:r>
              <a:rPr lang="en-US" altLang="ko-KR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어깨</a:t>
            </a:r>
            <a:r>
              <a:rPr lang="en-US" altLang="ko-KR" sz="4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" indent="0" algn="ctr">
              <a:buNone/>
            </a:pPr>
            <a:endParaRPr lang="en-US" altLang="ko-KR" sz="54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099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92405" y="0"/>
            <a:ext cx="702293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763688" y="414862"/>
            <a:ext cx="5256584" cy="9144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4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행복호르몬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352456" y="1613234"/>
            <a:ext cx="1699264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err="1" smtClean="0">
                <a:solidFill>
                  <a:srgbClr val="FF0000"/>
                </a:solidFill>
                <a:latin typeface="+mj-lt"/>
              </a:rPr>
              <a:t>도파민</a:t>
            </a:r>
            <a:endParaRPr lang="en-US" altLang="ko-KR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모서리가 둥근 직사각형 7">
            <a:extLst>
              <a:ext uri="{FF2B5EF4-FFF2-40B4-BE49-F238E27FC236}">
                <a16:creationId xmlns:a16="http://schemas.microsoft.com/office/drawing/2014/main" id="{3B4C0D7C-03A2-4642-BA50-43E1DB3AB0B9}"/>
              </a:ext>
            </a:extLst>
          </p:cNvPr>
          <p:cNvSpPr/>
          <p:nvPr/>
        </p:nvSpPr>
        <p:spPr>
          <a:xfrm>
            <a:off x="344724" y="2996952"/>
            <a:ext cx="2139044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smtClean="0">
                <a:solidFill>
                  <a:srgbClr val="FF0000"/>
                </a:solidFill>
                <a:latin typeface="+mj-lt"/>
              </a:rPr>
              <a:t>옥시토신</a:t>
            </a:r>
            <a:endParaRPr lang="en-US" altLang="ko-KR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모서리가 둥근 직사각형 7">
            <a:extLst>
              <a:ext uri="{FF2B5EF4-FFF2-40B4-BE49-F238E27FC236}">
                <a16:creationId xmlns:a16="http://schemas.microsoft.com/office/drawing/2014/main" id="{A8452623-B8E4-4416-99C8-38CD1F0406BF}"/>
              </a:ext>
            </a:extLst>
          </p:cNvPr>
          <p:cNvSpPr/>
          <p:nvPr/>
        </p:nvSpPr>
        <p:spPr>
          <a:xfrm>
            <a:off x="352456" y="4380670"/>
            <a:ext cx="2235502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smtClean="0">
                <a:solidFill>
                  <a:srgbClr val="FF0000"/>
                </a:solidFill>
                <a:latin typeface="+mj-lt"/>
              </a:rPr>
              <a:t>엔도르핀</a:t>
            </a:r>
            <a:endParaRPr lang="en-US" altLang="ko-KR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모서리가 둥근 직사각형 7">
            <a:extLst>
              <a:ext uri="{FF2B5EF4-FFF2-40B4-BE49-F238E27FC236}">
                <a16:creationId xmlns:a16="http://schemas.microsoft.com/office/drawing/2014/main" id="{BD5D3D81-53F9-4F79-84C6-57865820EF94}"/>
              </a:ext>
            </a:extLst>
          </p:cNvPr>
          <p:cNvSpPr/>
          <p:nvPr/>
        </p:nvSpPr>
        <p:spPr>
          <a:xfrm>
            <a:off x="352456" y="5579042"/>
            <a:ext cx="2203318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smtClean="0">
                <a:solidFill>
                  <a:srgbClr val="FF0000"/>
                </a:solidFill>
                <a:latin typeface="+mj-lt"/>
              </a:rPr>
              <a:t>세로토닌</a:t>
            </a:r>
            <a:endParaRPr lang="en-US" altLang="ko-KR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123728" y="1607614"/>
            <a:ext cx="6802876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err="1" smtClean="0">
                <a:solidFill>
                  <a:schemeClr val="tx1"/>
                </a:solidFill>
                <a:latin typeface="+mj-lt"/>
              </a:rPr>
              <a:t>보상물질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(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음식섭취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목표달성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)</a:t>
            </a:r>
          </a:p>
        </p:txBody>
      </p:sp>
      <p:sp>
        <p:nvSpPr>
          <p:cNvPr id="11" name="모서리가 둥근 직사각형 7">
            <a:extLst>
              <a:ext uri="{FF2B5EF4-FFF2-40B4-BE49-F238E27FC236}">
                <a16:creationId xmlns:a16="http://schemas.microsoft.com/office/drawing/2014/main" id="{3B4C0D7C-03A2-4642-BA50-43E1DB3AB0B9}"/>
              </a:ext>
            </a:extLst>
          </p:cNvPr>
          <p:cNvSpPr/>
          <p:nvPr/>
        </p:nvSpPr>
        <p:spPr>
          <a:xfrm>
            <a:off x="2555775" y="2991332"/>
            <a:ext cx="6370829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smtClean="0">
                <a:solidFill>
                  <a:schemeClr val="tx1"/>
                </a:solidFill>
                <a:latin typeface="+mj-lt"/>
              </a:rPr>
              <a:t>사랑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(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사교적활동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신체적접촉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)</a:t>
            </a:r>
          </a:p>
        </p:txBody>
      </p:sp>
      <p:sp>
        <p:nvSpPr>
          <p:cNvPr id="12" name="모서리가 둥근 직사각형 7">
            <a:extLst>
              <a:ext uri="{FF2B5EF4-FFF2-40B4-BE49-F238E27FC236}">
                <a16:creationId xmlns:a16="http://schemas.microsoft.com/office/drawing/2014/main" id="{A8452623-B8E4-4416-99C8-38CD1F0406BF}"/>
              </a:ext>
            </a:extLst>
          </p:cNvPr>
          <p:cNvSpPr/>
          <p:nvPr/>
        </p:nvSpPr>
        <p:spPr>
          <a:xfrm>
            <a:off x="2676771" y="4370236"/>
            <a:ext cx="6249834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smtClean="0">
                <a:solidFill>
                  <a:schemeClr val="tx1"/>
                </a:solidFill>
                <a:latin typeface="+mj-lt"/>
              </a:rPr>
              <a:t>진통제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(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운동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음악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영화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웃기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)</a:t>
            </a:r>
          </a:p>
        </p:txBody>
      </p:sp>
      <p:sp>
        <p:nvSpPr>
          <p:cNvPr id="13" name="모서리가 둥근 직사각형 7">
            <a:extLst>
              <a:ext uri="{FF2B5EF4-FFF2-40B4-BE49-F238E27FC236}">
                <a16:creationId xmlns:a16="http://schemas.microsoft.com/office/drawing/2014/main" id="{BD5D3D81-53F9-4F79-84C6-57865820EF94}"/>
              </a:ext>
            </a:extLst>
          </p:cNvPr>
          <p:cNvSpPr/>
          <p:nvPr/>
        </p:nvSpPr>
        <p:spPr>
          <a:xfrm>
            <a:off x="2676770" y="5579042"/>
            <a:ext cx="6467229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err="1" smtClean="0">
                <a:solidFill>
                  <a:schemeClr val="tx1"/>
                </a:solidFill>
                <a:latin typeface="+mj-lt"/>
              </a:rPr>
              <a:t>감정균형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(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명상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자연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햇볕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마음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7305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C:\Users\user\Desktop\1408699129573.GIF">
            <a:extLst>
              <a:ext uri="{FF2B5EF4-FFF2-40B4-BE49-F238E27FC236}">
                <a16:creationId xmlns:a16="http://schemas.microsoft.com/office/drawing/2014/main" id="{A3E27C0E-AFE2-4AC0-96F5-DDD0340F55D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2" y="1928813"/>
            <a:ext cx="8686800" cy="381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37AF55-C039-43FB-B22D-C81569476395}"/>
              </a:ext>
            </a:extLst>
          </p:cNvPr>
          <p:cNvSpPr txBox="1"/>
          <p:nvPr/>
        </p:nvSpPr>
        <p:spPr>
          <a:xfrm>
            <a:off x="1494235" y="1052513"/>
            <a:ext cx="6263878" cy="7848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해</a:t>
            </a:r>
            <a:r>
              <a:rPr lang="ko-KR" alt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보자 </a:t>
            </a:r>
            <a:r>
              <a:rPr lang="en-US" altLang="ko-KR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달</a:t>
            </a:r>
            <a:r>
              <a:rPr lang="ko-KR" altLang="en-US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라지자 </a:t>
            </a:r>
            <a:r>
              <a:rPr lang="en-US" altLang="ko-KR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별</a:t>
            </a:r>
            <a:r>
              <a:rPr lang="ko-KR" alt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거아니다</a:t>
            </a:r>
            <a:endParaRPr lang="ko-KR" altLang="en-US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" name="LPG-찔레꽃">
            <a:hlinkClick r:id="" action="ppaction://media"/>
            <a:extLst>
              <a:ext uri="{FF2B5EF4-FFF2-40B4-BE49-F238E27FC236}">
                <a16:creationId xmlns:a16="http://schemas.microsoft.com/office/drawing/2014/main" id="{E73F80E0-5434-455A-AB3E-F6F4176FAB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92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5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A7F1B15-D945-4EB3-91A3-B29EE1562F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4" r="1774"/>
          <a:stretch/>
        </p:blipFill>
        <p:spPr>
          <a:xfrm>
            <a:off x="579821" y="1475039"/>
            <a:ext cx="3228505" cy="487540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0CD74708-02B8-490D-B857-8BA7A081E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745" y="3127547"/>
            <a:ext cx="1848898" cy="138667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60FD686E-A0AF-4DAB-9056-E428A65B2C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" t="5787" b="2133"/>
          <a:stretch/>
        </p:blipFill>
        <p:spPr>
          <a:xfrm>
            <a:off x="5406008" y="1475039"/>
            <a:ext cx="3102300" cy="4875406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8170F0DF-E9BC-41AA-813B-32D36C9947A8}"/>
              </a:ext>
            </a:extLst>
          </p:cNvPr>
          <p:cNvSpPr/>
          <p:nvPr/>
        </p:nvSpPr>
        <p:spPr>
          <a:xfrm>
            <a:off x="446547" y="180870"/>
            <a:ext cx="8195036" cy="11104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tx1"/>
                </a:solidFill>
                <a:latin typeface="12롯데마트행복Bold" panose="02020603020101020101" pitchFamily="18" charset="-127"/>
                <a:ea typeface="12롯데마트행복Bold" panose="02020603020101020101" pitchFamily="18" charset="-127"/>
              </a:rPr>
              <a:t>아이가 뱃속에 있을 때 </a:t>
            </a:r>
            <a:r>
              <a:rPr lang="ko-KR" altLang="en-US" sz="3200" dirty="0">
                <a:solidFill>
                  <a:srgbClr val="7030A0"/>
                </a:solidFill>
                <a:latin typeface="12롯데마트행복Bold" panose="02020603020101020101" pitchFamily="18" charset="-127"/>
                <a:ea typeface="12롯데마트행복Bold" panose="02020603020101020101" pitchFamily="18" charset="-127"/>
              </a:rPr>
              <a:t>포도</a:t>
            </a:r>
            <a:r>
              <a:rPr lang="ko-KR" altLang="en-US" dirty="0">
                <a:solidFill>
                  <a:schemeClr val="tx1"/>
                </a:solidFill>
                <a:latin typeface="12롯데마트행복Bold" panose="02020603020101020101" pitchFamily="18" charset="-127"/>
                <a:ea typeface="12롯데마트행복Bold" panose="02020603020101020101" pitchFamily="18" charset="-127"/>
              </a:rPr>
              <a:t>를 많이 먹으면 눈이 </a:t>
            </a:r>
            <a:r>
              <a:rPr lang="ko-KR" altLang="en-US" dirty="0" err="1">
                <a:solidFill>
                  <a:schemeClr val="tx1"/>
                </a:solidFill>
                <a:latin typeface="12롯데마트행복Bold" panose="02020603020101020101" pitchFamily="18" charset="-127"/>
                <a:ea typeface="12롯데마트행복Bold" panose="02020603020101020101" pitchFamily="18" charset="-127"/>
              </a:rPr>
              <a:t>이쁜</a:t>
            </a:r>
            <a:r>
              <a:rPr lang="ko-KR" altLang="en-US" dirty="0">
                <a:solidFill>
                  <a:schemeClr val="tx1"/>
                </a:solidFill>
                <a:latin typeface="12롯데마트행복Bold" panose="02020603020101020101" pitchFamily="18" charset="-127"/>
                <a:ea typeface="12롯데마트행복Bold" panose="02020603020101020101" pitchFamily="18" charset="-127"/>
              </a:rPr>
              <a:t> 아이가 </a:t>
            </a:r>
            <a:r>
              <a:rPr lang="ko-KR" altLang="en-US" dirty="0" err="1">
                <a:solidFill>
                  <a:schemeClr val="tx1"/>
                </a:solidFill>
                <a:latin typeface="12롯데마트행복Bold" panose="02020603020101020101" pitchFamily="18" charset="-127"/>
                <a:ea typeface="12롯데마트행복Bold" panose="02020603020101020101" pitchFamily="18" charset="-127"/>
              </a:rPr>
              <a:t>나온다길래</a:t>
            </a:r>
            <a:r>
              <a:rPr lang="en-US" altLang="ko-KR" dirty="0">
                <a:solidFill>
                  <a:schemeClr val="tx1"/>
                </a:solidFill>
                <a:latin typeface="12롯데마트행복Bold" panose="02020603020101020101" pitchFamily="18" charset="-127"/>
                <a:ea typeface="12롯데마트행복Bold" panose="02020603020101020101" pitchFamily="18" charset="-127"/>
              </a:rPr>
              <a:t>….</a:t>
            </a:r>
          </a:p>
          <a:p>
            <a:r>
              <a:rPr lang="ko-KR" altLang="en-US" dirty="0">
                <a:solidFill>
                  <a:schemeClr val="tx1"/>
                </a:solidFill>
                <a:latin typeface="12롯데마트행복Bold" panose="02020603020101020101" pitchFamily="18" charset="-127"/>
                <a:ea typeface="12롯데마트행복Bold" panose="02020603020101020101" pitchFamily="18" charset="-127"/>
              </a:rPr>
              <a:t>겨울이라 포도가 없어 대신 </a:t>
            </a:r>
            <a:r>
              <a:rPr lang="ko-KR" altLang="en-US" sz="3200" dirty="0">
                <a:solidFill>
                  <a:srgbClr val="FF0000"/>
                </a:solidFill>
                <a:latin typeface="12롯데마트행복Bold" panose="02020603020101020101" pitchFamily="18" charset="-127"/>
                <a:ea typeface="12롯데마트행복Bold" panose="02020603020101020101" pitchFamily="18" charset="-127"/>
              </a:rPr>
              <a:t>건포도</a:t>
            </a:r>
            <a:r>
              <a:rPr lang="ko-KR" altLang="en-US" dirty="0">
                <a:solidFill>
                  <a:schemeClr val="tx1"/>
                </a:solidFill>
                <a:latin typeface="12롯데마트행복Bold" panose="02020603020101020101" pitchFamily="18" charset="-127"/>
                <a:ea typeface="12롯데마트행복Bold" panose="02020603020101020101" pitchFamily="18" charset="-127"/>
              </a:rPr>
              <a:t>를 많이 먹었는데 이 아이가 나왔답니다 </a:t>
            </a:r>
          </a:p>
        </p:txBody>
      </p:sp>
    </p:spTree>
    <p:extLst>
      <p:ext uri="{BB962C8B-B14F-4D97-AF65-F5344CB8AC3E}">
        <p14:creationId xmlns:p14="http://schemas.microsoft.com/office/powerpoint/2010/main" val="202470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539552" y="1332521"/>
            <a:ext cx="7992888" cy="5517232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marL="45720" indent="0" algn="ctr">
              <a:buNone/>
            </a:pPr>
            <a:endParaRPr lang="en-US" altLang="ko-KR" sz="54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ko-KR" altLang="en-US" sz="71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나에게 </a:t>
            </a:r>
            <a:endParaRPr lang="en-US" altLang="ko-KR" sz="71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ko-KR" altLang="en-US" sz="71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칭찬하기</a:t>
            </a:r>
            <a:endParaRPr lang="en-US" altLang="ko-KR" sz="71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ko-KR" altLang="en-US" sz="5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3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 txBox="1">
            <a:spLocks/>
          </p:cNvSpPr>
          <p:nvPr/>
        </p:nvSpPr>
        <p:spPr>
          <a:xfrm>
            <a:off x="152624" y="1358607"/>
            <a:ext cx="8811864" cy="540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r>
              <a:rPr lang="ko-KR" altLang="en-US" sz="4800" dirty="0"/>
              <a:t/>
            </a:r>
            <a:br>
              <a:rPr lang="ko-KR" altLang="en-US" sz="4800" dirty="0"/>
            </a:br>
            <a:endParaRPr lang="en-US" altLang="ko-KR" sz="4800" dirty="0"/>
          </a:p>
          <a:p>
            <a:pPr marL="45720" indent="0">
              <a:buNone/>
            </a:pPr>
            <a:endParaRPr lang="en-US" altLang="ko-KR" sz="4800" dirty="0"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en-US" altLang="ko-KR" sz="11100" dirty="0">
                <a:latin typeface="HY헤드라인M" pitchFamily="18" charset="-127"/>
                <a:ea typeface="HY헤드라인M" pitchFamily="18" charset="-127"/>
              </a:rPr>
              <a:t>1.</a:t>
            </a:r>
            <a:r>
              <a:rPr lang="ko-KR" altLang="en-US" sz="11100" b="1" dirty="0">
                <a:latin typeface="HY헤드라인M" pitchFamily="18" charset="-127"/>
                <a:ea typeface="HY헤드라인M" pitchFamily="18" charset="-127"/>
              </a:rPr>
              <a:t> 웃음은 식욕도 증가시킨다</a:t>
            </a:r>
            <a:r>
              <a:rPr lang="en-US" altLang="ko-KR" sz="11100" b="1" dirty="0">
                <a:latin typeface="HY헤드라인M" pitchFamily="18" charset="-127"/>
                <a:ea typeface="HY헤드라인M" pitchFamily="18" charset="-127"/>
              </a:rPr>
              <a:t>.</a:t>
            </a:r>
            <a:endParaRPr lang="en-US" altLang="ko-KR" sz="7200" b="1" dirty="0"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en-US" altLang="ko-KR" sz="5100" b="1" dirty="0"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5100" b="1" dirty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5100" b="1" dirty="0">
                <a:latin typeface="+mn-ea"/>
              </a:rPr>
              <a:t>       </a:t>
            </a:r>
            <a:r>
              <a:rPr lang="ko-KR" altLang="en-US" sz="7200" dirty="0">
                <a:solidFill>
                  <a:srgbClr val="FF0066"/>
                </a:solidFill>
                <a:latin typeface="+mn-ea"/>
              </a:rPr>
              <a:t>식욕을 자극하는 호르몬 수치가 증가</a:t>
            </a:r>
            <a:r>
              <a:rPr lang="ko-KR" altLang="en-US" sz="7200" dirty="0">
                <a:latin typeface="+mn-ea"/>
              </a:rPr>
              <a:t>하고</a:t>
            </a:r>
            <a:r>
              <a:rPr lang="en-US" altLang="ko-KR" sz="7200" dirty="0">
                <a:latin typeface="+mn-ea"/>
              </a:rPr>
              <a:t>, </a:t>
            </a:r>
            <a:r>
              <a:rPr lang="ko-KR" altLang="en-US" sz="7200" dirty="0">
                <a:latin typeface="+mn-ea"/>
              </a:rPr>
              <a:t>적당 히 운동을 하고 난 뒤의 호르몬</a:t>
            </a:r>
            <a:endParaRPr lang="en-US" altLang="ko-KR" sz="7200" dirty="0">
              <a:latin typeface="+mn-ea"/>
            </a:endParaRPr>
          </a:p>
          <a:p>
            <a:pPr marL="45720" indent="0">
              <a:buNone/>
            </a:pPr>
            <a:r>
              <a:rPr lang="en-US" altLang="ko-KR" sz="7200" dirty="0">
                <a:latin typeface="+mn-ea"/>
              </a:rPr>
              <a:t>    </a:t>
            </a:r>
            <a:r>
              <a:rPr lang="ko-KR" altLang="en-US" sz="7200" dirty="0">
                <a:latin typeface="+mn-ea"/>
              </a:rPr>
              <a:t> 변화와 비슷했다</a:t>
            </a:r>
            <a:r>
              <a:rPr lang="en-US" altLang="ko-KR" sz="7200" dirty="0">
                <a:latin typeface="+mn-ea"/>
              </a:rPr>
              <a:t>.</a:t>
            </a:r>
          </a:p>
          <a:p>
            <a:pPr marL="45720" indent="0">
              <a:buNone/>
            </a:pPr>
            <a:r>
              <a:rPr lang="en-US" altLang="ko-KR" sz="5100" dirty="0">
                <a:latin typeface="HY헤드라인M" pitchFamily="18" charset="-127"/>
                <a:ea typeface="HY헤드라인M" pitchFamily="18" charset="-127"/>
              </a:rPr>
              <a:t> </a:t>
            </a:r>
            <a:br>
              <a:rPr lang="en-US" altLang="ko-KR" sz="5100" dirty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1100" dirty="0"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11100" b="1" dirty="0">
                <a:latin typeface="HY헤드라인M" pitchFamily="18" charset="-127"/>
                <a:ea typeface="HY헤드라인M" pitchFamily="18" charset="-127"/>
              </a:rPr>
              <a:t>웃음은 천연진통제다</a:t>
            </a:r>
            <a:r>
              <a:rPr lang="en-US" altLang="ko-KR" sz="11100" b="1" dirty="0">
                <a:latin typeface="HY헤드라인M" pitchFamily="18" charset="-127"/>
                <a:ea typeface="HY헤드라인M" pitchFamily="18" charset="-127"/>
              </a:rPr>
              <a:t>.</a:t>
            </a:r>
            <a:endParaRPr lang="en-US" altLang="ko-KR" sz="7200" b="1" dirty="0"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en-US" altLang="ko-KR" sz="5100" b="1" dirty="0"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5100" b="1" dirty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5100" b="1" dirty="0">
                <a:latin typeface="HY헤드라인M" pitchFamily="18" charset="-127"/>
                <a:ea typeface="HY헤드라인M" pitchFamily="18" charset="-127"/>
              </a:rPr>
              <a:t>       </a:t>
            </a:r>
            <a:r>
              <a:rPr lang="ko-KR" altLang="en-US" sz="7200" dirty="0">
                <a:solidFill>
                  <a:srgbClr val="3333FF"/>
                </a:solidFill>
                <a:latin typeface="+mn-ea"/>
              </a:rPr>
              <a:t>웃음이 </a:t>
            </a:r>
            <a:r>
              <a:rPr lang="ko-KR" altLang="en-US" sz="7200" dirty="0" err="1">
                <a:solidFill>
                  <a:srgbClr val="3333FF"/>
                </a:solidFill>
                <a:latin typeface="+mn-ea"/>
              </a:rPr>
              <a:t>혈류량의</a:t>
            </a:r>
            <a:r>
              <a:rPr lang="ko-KR" altLang="en-US" sz="7200" dirty="0">
                <a:solidFill>
                  <a:srgbClr val="3333FF"/>
                </a:solidFill>
                <a:latin typeface="+mn-ea"/>
              </a:rPr>
              <a:t> 증가와 산소 공급을 늘려주기 때문에</a:t>
            </a:r>
            <a:r>
              <a:rPr lang="en-US" altLang="ko-KR" sz="7200" dirty="0">
                <a:solidFill>
                  <a:srgbClr val="3333FF"/>
                </a:solidFill>
                <a:latin typeface="+mn-ea"/>
              </a:rPr>
              <a:t> </a:t>
            </a:r>
            <a:r>
              <a:rPr lang="ko-KR" altLang="en-US" sz="7200" dirty="0">
                <a:latin typeface="+mn-ea"/>
              </a:rPr>
              <a:t>웃을 땐 진통제 역할을</a:t>
            </a:r>
            <a:endParaRPr lang="en-US" altLang="ko-KR" sz="7200" dirty="0">
              <a:latin typeface="+mn-ea"/>
            </a:endParaRPr>
          </a:p>
          <a:p>
            <a:pPr marL="45720" indent="0">
              <a:buNone/>
            </a:pPr>
            <a:r>
              <a:rPr lang="en-US" altLang="ko-KR" sz="7200" dirty="0">
                <a:latin typeface="+mn-ea"/>
              </a:rPr>
              <a:t>   </a:t>
            </a:r>
            <a:r>
              <a:rPr lang="ko-KR" altLang="en-US" sz="7200" dirty="0">
                <a:latin typeface="+mn-ea"/>
              </a:rPr>
              <a:t> 하는 </a:t>
            </a:r>
            <a:r>
              <a:rPr lang="ko-KR" altLang="en-US" sz="9600" dirty="0">
                <a:solidFill>
                  <a:srgbClr val="FF0066"/>
                </a:solidFill>
                <a:latin typeface="+mn-ea"/>
              </a:rPr>
              <a:t>엔도르핀</a:t>
            </a:r>
            <a:r>
              <a:rPr lang="en-US" altLang="ko-KR" sz="9600" dirty="0">
                <a:solidFill>
                  <a:srgbClr val="FF0066"/>
                </a:solidFill>
                <a:latin typeface="+mn-ea"/>
              </a:rPr>
              <a:t>, </a:t>
            </a:r>
            <a:r>
              <a:rPr lang="ko-KR" altLang="en-US" sz="9600" dirty="0" err="1">
                <a:solidFill>
                  <a:srgbClr val="FF0066"/>
                </a:solidFill>
                <a:latin typeface="+mn-ea"/>
              </a:rPr>
              <a:t>엔케팔린</a:t>
            </a:r>
            <a:r>
              <a:rPr lang="en-US" altLang="ko-KR" sz="9600" dirty="0">
                <a:solidFill>
                  <a:srgbClr val="FF0066"/>
                </a:solidFill>
                <a:latin typeface="+mn-ea"/>
              </a:rPr>
              <a:t>, </a:t>
            </a:r>
            <a:r>
              <a:rPr lang="ko-KR" altLang="en-US" sz="9600" dirty="0">
                <a:solidFill>
                  <a:srgbClr val="FF0066"/>
                </a:solidFill>
                <a:latin typeface="+mn-ea"/>
              </a:rPr>
              <a:t>옥시토신 </a:t>
            </a:r>
            <a:r>
              <a:rPr lang="ko-KR" altLang="en-US" sz="7200" dirty="0">
                <a:latin typeface="+mn-ea"/>
              </a:rPr>
              <a:t>같은 </a:t>
            </a:r>
            <a:r>
              <a:rPr lang="ko-KR" altLang="en-US" sz="7200" dirty="0">
                <a:solidFill>
                  <a:srgbClr val="3333FF"/>
                </a:solidFill>
                <a:latin typeface="+mn-ea"/>
              </a:rPr>
              <a:t>신경전달물질</a:t>
            </a:r>
            <a:r>
              <a:rPr lang="ko-KR" altLang="en-US" sz="7200" dirty="0">
                <a:latin typeface="+mn-ea"/>
              </a:rPr>
              <a:t>이 분비된다</a:t>
            </a:r>
            <a:r>
              <a:rPr lang="en-US" altLang="ko-KR" sz="7200" dirty="0">
                <a:latin typeface="+mn-ea"/>
              </a:rPr>
              <a:t>.</a:t>
            </a:r>
          </a:p>
          <a:p>
            <a:pPr marL="45720" indent="0">
              <a:buNone/>
            </a:pPr>
            <a:r>
              <a:rPr lang="ko-KR" altLang="en-US" sz="7200" dirty="0">
                <a:latin typeface="+mn-ea"/>
              </a:rPr>
              <a:t>    한바탕 크게 웃고 나면 온 몸의 </a:t>
            </a:r>
            <a:r>
              <a:rPr lang="ko-KR" altLang="en-US" sz="8000" dirty="0">
                <a:solidFill>
                  <a:srgbClr val="3333FF"/>
                </a:solidFill>
                <a:latin typeface="+mn-ea"/>
              </a:rPr>
              <a:t>근육에서 수축과 이완</a:t>
            </a:r>
            <a:r>
              <a:rPr lang="ko-KR" altLang="en-US" sz="7200" dirty="0">
                <a:latin typeface="+mn-ea"/>
              </a:rPr>
              <a:t>이 자연스럽게 일어난다</a:t>
            </a:r>
            <a:r>
              <a:rPr lang="en-US" altLang="ko-KR" sz="7200" dirty="0">
                <a:latin typeface="+mn-ea"/>
              </a:rPr>
              <a:t>.</a:t>
            </a:r>
          </a:p>
          <a:p>
            <a:pPr marL="45720" indent="0">
              <a:buNone/>
            </a:pPr>
            <a:r>
              <a:rPr lang="en-US" altLang="ko-KR" sz="7200" dirty="0">
                <a:latin typeface="+mn-ea"/>
              </a:rPr>
              <a:t>    </a:t>
            </a:r>
            <a:r>
              <a:rPr lang="ko-KR" altLang="en-US" sz="7200" dirty="0">
                <a:latin typeface="+mn-ea"/>
              </a:rPr>
              <a:t>쾌활하게 웃고 나면 </a:t>
            </a:r>
            <a:r>
              <a:rPr lang="ko-KR" altLang="en-US" sz="9600" dirty="0" err="1">
                <a:solidFill>
                  <a:srgbClr val="FF0066"/>
                </a:solidFill>
                <a:latin typeface="+mn-ea"/>
              </a:rPr>
              <a:t>체내대사율도</a:t>
            </a:r>
            <a:r>
              <a:rPr lang="ko-KR" altLang="en-US" sz="9600" dirty="0">
                <a:solidFill>
                  <a:srgbClr val="FF0066"/>
                </a:solidFill>
                <a:latin typeface="+mn-ea"/>
              </a:rPr>
              <a:t> 증가</a:t>
            </a:r>
            <a:r>
              <a:rPr lang="ko-KR" altLang="en-US" sz="8000" dirty="0">
                <a:latin typeface="+mn-ea"/>
              </a:rPr>
              <a:t>하며 </a:t>
            </a:r>
            <a:r>
              <a:rPr lang="ko-KR" altLang="en-US" sz="9600" dirty="0">
                <a:solidFill>
                  <a:srgbClr val="FF0066"/>
                </a:solidFill>
                <a:latin typeface="+mn-ea"/>
              </a:rPr>
              <a:t>관절 범위의 유연도</a:t>
            </a:r>
            <a:endParaRPr lang="en-US" altLang="ko-KR" sz="9600" dirty="0">
              <a:solidFill>
                <a:srgbClr val="FF0066"/>
              </a:solidFill>
              <a:latin typeface="+mn-ea"/>
            </a:endParaRPr>
          </a:p>
          <a:p>
            <a:pPr marL="45720" indent="0">
              <a:buNone/>
            </a:pPr>
            <a:r>
              <a:rPr lang="en-US" altLang="ko-KR" sz="9600" dirty="0">
                <a:solidFill>
                  <a:srgbClr val="FF0066"/>
                </a:solidFill>
                <a:latin typeface="+mn-ea"/>
              </a:rPr>
              <a:t> </a:t>
            </a:r>
            <a:r>
              <a:rPr lang="ko-KR" altLang="en-US" sz="9600" dirty="0">
                <a:solidFill>
                  <a:srgbClr val="FF0066"/>
                </a:solidFill>
                <a:latin typeface="+mn-ea"/>
              </a:rPr>
              <a:t> </a:t>
            </a:r>
            <a:r>
              <a:rPr lang="en-US" altLang="ko-KR" sz="9600" dirty="0">
                <a:solidFill>
                  <a:srgbClr val="FF0066"/>
                </a:solidFill>
                <a:latin typeface="+mn-ea"/>
              </a:rPr>
              <a:t>10%</a:t>
            </a:r>
            <a:r>
              <a:rPr lang="ko-KR" altLang="en-US" sz="7200" dirty="0">
                <a:latin typeface="+mn-ea"/>
              </a:rPr>
              <a:t>나 증가한다</a:t>
            </a:r>
            <a:r>
              <a:rPr lang="en-US" altLang="ko-KR" sz="7200" dirty="0">
                <a:latin typeface="+mn-ea"/>
              </a:rPr>
              <a:t>. </a:t>
            </a:r>
          </a:p>
          <a:p>
            <a:pPr marL="45720" indent="0">
              <a:buNone/>
            </a:pPr>
            <a:r>
              <a:rPr lang="en-US" altLang="ko-KR" sz="5100" dirty="0">
                <a:latin typeface="+mn-ea"/>
              </a:rPr>
              <a:t/>
            </a:r>
            <a:br>
              <a:rPr lang="en-US" altLang="ko-KR" sz="5100" dirty="0">
                <a:latin typeface="+mn-ea"/>
              </a:rPr>
            </a:br>
            <a:r>
              <a:rPr lang="en-US" altLang="ko-KR" sz="11100" dirty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11100" b="1" dirty="0">
                <a:latin typeface="HY헤드라인M" pitchFamily="18" charset="-127"/>
                <a:ea typeface="HY헤드라인M" pitchFamily="18" charset="-127"/>
              </a:rPr>
              <a:t>억지 웃음이라도 안 웃는 것보다 낫다 </a:t>
            </a:r>
            <a:r>
              <a:rPr lang="en-US" altLang="ko-KR" sz="11100" b="1" dirty="0"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pPr marL="45720" indent="0">
              <a:buNone/>
            </a:pPr>
            <a:endParaRPr lang="en-US" altLang="ko-KR" sz="5200" b="1" dirty="0"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ko-KR" altLang="en-US" sz="7200" dirty="0">
                <a:latin typeface="+mn-ea"/>
              </a:rPr>
              <a:t>   </a:t>
            </a:r>
            <a:r>
              <a:rPr lang="ko-KR" altLang="en-US" sz="8000" dirty="0" smtClean="0">
                <a:solidFill>
                  <a:srgbClr val="3333FF"/>
                </a:solidFill>
                <a:latin typeface="+mn-ea"/>
              </a:rPr>
              <a:t>안면 </a:t>
            </a:r>
            <a:r>
              <a:rPr lang="ko-KR" altLang="en-US" sz="8000" dirty="0">
                <a:solidFill>
                  <a:srgbClr val="3333FF"/>
                </a:solidFill>
                <a:latin typeface="+mn-ea"/>
              </a:rPr>
              <a:t>피드백 효과</a:t>
            </a:r>
            <a:r>
              <a:rPr lang="en-US" altLang="ko-KR" sz="7200" dirty="0">
                <a:latin typeface="+mn-ea"/>
              </a:rPr>
              <a:t>- </a:t>
            </a:r>
            <a:r>
              <a:rPr lang="ko-KR" altLang="en-US" sz="7200" dirty="0">
                <a:latin typeface="+mn-ea"/>
              </a:rPr>
              <a:t>웃는 표정을 연습</a:t>
            </a:r>
            <a:r>
              <a:rPr lang="en-US" altLang="ko-KR" sz="7200" dirty="0">
                <a:latin typeface="+mn-ea"/>
              </a:rPr>
              <a:t>, </a:t>
            </a:r>
            <a:r>
              <a:rPr lang="ko-KR" altLang="en-US" sz="7200" dirty="0">
                <a:latin typeface="+mn-ea"/>
              </a:rPr>
              <a:t>억지로 웃어도</a:t>
            </a:r>
            <a:r>
              <a:rPr lang="en-US" altLang="ko-KR" sz="7200" dirty="0">
                <a:latin typeface="+mn-ea"/>
              </a:rPr>
              <a:t> </a:t>
            </a:r>
            <a:r>
              <a:rPr lang="ko-KR" altLang="en-US" sz="8000" dirty="0">
                <a:solidFill>
                  <a:srgbClr val="FF0066"/>
                </a:solidFill>
                <a:latin typeface="+mn-ea"/>
              </a:rPr>
              <a:t>심장 박동수와 엔도르핀</a:t>
            </a:r>
            <a:endParaRPr lang="en-US" altLang="ko-KR" sz="8000" dirty="0">
              <a:solidFill>
                <a:srgbClr val="FF0066"/>
              </a:solidFill>
              <a:latin typeface="+mn-ea"/>
            </a:endParaRPr>
          </a:p>
          <a:p>
            <a:pPr fontAlgn="base"/>
            <a:r>
              <a:rPr lang="en-US" altLang="ko-KR" sz="8000" dirty="0">
                <a:solidFill>
                  <a:srgbClr val="FF0066"/>
                </a:solidFill>
                <a:latin typeface="+mn-ea"/>
              </a:rPr>
              <a:t>    </a:t>
            </a:r>
            <a:r>
              <a:rPr lang="ko-KR" altLang="en-US" sz="7200" dirty="0">
                <a:latin typeface="+mn-ea"/>
              </a:rPr>
              <a:t>이 증가돼 건강에 도움을 준다</a:t>
            </a:r>
            <a:r>
              <a:rPr lang="en-US" altLang="ko-KR" sz="7200" dirty="0">
                <a:latin typeface="+mn-ea"/>
              </a:rPr>
              <a:t>. </a:t>
            </a:r>
            <a:r>
              <a:rPr lang="en-US" altLang="ko-KR" sz="7200" u="sng" dirty="0" smtClean="0">
                <a:latin typeface="+mn-ea"/>
              </a:rPr>
              <a:t>(</a:t>
            </a:r>
            <a:r>
              <a:rPr lang="ko-KR" altLang="en-US" sz="7200" u="sng" dirty="0"/>
              <a:t>미국의 심리학자 </a:t>
            </a:r>
            <a:r>
              <a:rPr lang="ko-KR" altLang="en-US" sz="7200" u="sng" dirty="0" err="1"/>
              <a:t>실반</a:t>
            </a:r>
            <a:r>
              <a:rPr lang="ko-KR" altLang="en-US" sz="7200" u="sng" dirty="0"/>
              <a:t> </a:t>
            </a:r>
            <a:r>
              <a:rPr lang="ko-KR" altLang="en-US" sz="7200" u="sng" dirty="0" err="1" smtClean="0"/>
              <a:t>톰킨스</a:t>
            </a:r>
            <a:r>
              <a:rPr lang="ko-KR" altLang="en-US" sz="7200" u="sng" dirty="0" smtClean="0"/>
              <a:t> </a:t>
            </a:r>
            <a:r>
              <a:rPr lang="en-US" altLang="ko-KR" sz="7200" u="sng" dirty="0"/>
              <a:t>)</a:t>
            </a:r>
            <a:r>
              <a:rPr lang="ko-KR" altLang="en-US" sz="7200" u="sng" dirty="0"/>
              <a:t/>
            </a:r>
            <a:br>
              <a:rPr lang="ko-KR" altLang="en-US" sz="7200" u="sng" dirty="0"/>
            </a:br>
            <a:r>
              <a:rPr lang="en-US" altLang="ko-KR" sz="9600" dirty="0">
                <a:latin typeface="+mn-ea"/>
              </a:rPr>
              <a:t/>
            </a:r>
            <a:br>
              <a:rPr lang="en-US" altLang="ko-KR" sz="9600" dirty="0">
                <a:latin typeface="+mn-ea"/>
              </a:rPr>
            </a:br>
            <a:endParaRPr lang="en-US" altLang="ko-KR" sz="9600" dirty="0">
              <a:latin typeface="+mn-ea"/>
            </a:endParaRPr>
          </a:p>
          <a:p>
            <a:pPr marL="45720" indent="0">
              <a:buNone/>
            </a:pPr>
            <a:endParaRPr lang="en-US" altLang="ko-KR" sz="3200" b="1" dirty="0"/>
          </a:p>
          <a:p>
            <a:pPr marL="45720" indent="0" algn="ctr">
              <a:buNone/>
            </a:pPr>
            <a:endParaRPr lang="en-US" altLang="ko-KR" sz="51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ko-KR" altLang="en-US" sz="5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83568" y="0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5400" b="1" dirty="0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웃음의 놀라운 효과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5436096" y="6155872"/>
            <a:ext cx="36004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/>
              <a:t>출처 </a:t>
            </a:r>
            <a:r>
              <a:rPr lang="en-US" altLang="ko-KR" sz="1050" dirty="0"/>
              <a:t>: </a:t>
            </a:r>
            <a:r>
              <a:rPr lang="ko-KR" altLang="en-US" sz="1050" dirty="0"/>
              <a:t>조선일보</a:t>
            </a:r>
            <a:r>
              <a:rPr lang="en-US" altLang="ko-KR" dirty="0"/>
              <a:t> </a:t>
            </a:r>
            <a:r>
              <a:rPr lang="en-US" altLang="ko-KR" sz="1050" dirty="0"/>
              <a:t>http://health.chosun.com/site/data/html_dir/2010/12/23/2010122301550.html </a:t>
            </a:r>
          </a:p>
        </p:txBody>
      </p:sp>
    </p:spTree>
    <p:extLst>
      <p:ext uri="{BB962C8B-B14F-4D97-AF65-F5344CB8AC3E}">
        <p14:creationId xmlns:p14="http://schemas.microsoft.com/office/powerpoint/2010/main" val="259431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05823" y="295765"/>
            <a:ext cx="3528911" cy="520977"/>
          </a:xfrm>
          <a:prstGeom prst="rect">
            <a:avLst/>
          </a:prstGeom>
          <a:noFill/>
        </p:spPr>
        <p:txBody>
          <a:bodyPr wrap="none" lIns="90912" tIns="45480" rIns="90912" bIns="45480" numCol="1">
            <a:prstTxWarp prst="textPlain">
              <a:avLst/>
            </a:prstTxWarp>
            <a:spAutoFit/>
          </a:bodyPr>
          <a:lstStyle/>
          <a:p>
            <a:pPr algn="ctr" defTabSz="909257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5429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rgbClr val="2D2DB9">
                      <a:satMod val="175000"/>
                      <a:alpha val="40000"/>
                    </a:srgbClr>
                  </a:glow>
                </a:effectLst>
                <a:latin typeface="HY크리스탈M"/>
                <a:ea typeface="HY크리스탈M"/>
              </a:rPr>
              <a:t>♬ </a:t>
            </a:r>
            <a:r>
              <a:rPr lang="ko-KR" altLang="en-US" sz="5429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rgbClr val="2D2DB9">
                      <a:satMod val="175000"/>
                      <a:alpha val="40000"/>
                    </a:srgbClr>
                  </a:glow>
                </a:effectLst>
              </a:rPr>
              <a:t>웃는 </a:t>
            </a:r>
            <a:r>
              <a:rPr lang="en-US" altLang="ko-KR" sz="5429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rgbClr val="2D2DB9">
                      <a:satMod val="175000"/>
                      <a:alpha val="40000"/>
                    </a:srgbClr>
                  </a:glow>
                </a:effectLst>
              </a:rPr>
              <a:t>Know-How</a:t>
            </a:r>
          </a:p>
        </p:txBody>
      </p:sp>
      <p:pic>
        <p:nvPicPr>
          <p:cNvPr id="7" name="Picture 11" descr="C:\Documents and Settings\Administrator\My Documents\My Pictures\Microsoft Clip Organizer\j0434383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0966" y="188640"/>
            <a:ext cx="724215" cy="739071"/>
          </a:xfrm>
          <a:prstGeom prst="rect">
            <a:avLst/>
          </a:prstGeom>
          <a:noFill/>
        </p:spPr>
      </p:pic>
      <p:sp>
        <p:nvSpPr>
          <p:cNvPr id="5" name="Rectangle 22"/>
          <p:cNvSpPr>
            <a:spLocks noChangeArrowheads="1"/>
          </p:cNvSpPr>
          <p:nvPr/>
        </p:nvSpPr>
        <p:spPr bwMode="white">
          <a:xfrm>
            <a:off x="3234709" y="702983"/>
            <a:ext cx="76962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defTabSz="914418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i="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342900" y="1455383"/>
            <a:ext cx="8458200" cy="5265411"/>
          </a:xfrm>
          <a:prstGeom prst="roundRect">
            <a:avLst>
              <a:gd name="adj" fmla="val 7315"/>
            </a:avLst>
          </a:prstGeom>
          <a:noFill/>
          <a:ln w="19050" cap="rnd">
            <a:solidFill>
              <a:srgbClr val="1C1C1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18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1295400" y="1226784"/>
            <a:ext cx="6553200" cy="568325"/>
          </a:xfrm>
          <a:prstGeom prst="roundRect">
            <a:avLst>
              <a:gd name="adj" fmla="val 42181"/>
            </a:avLst>
          </a:prstGeom>
          <a:solidFill>
            <a:srgbClr val="FFFFFF"/>
          </a:solidFill>
          <a:ln w="19050" cap="rnd">
            <a:solidFill>
              <a:srgbClr val="1C1C1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18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웃는 </a:t>
            </a:r>
            <a:r>
              <a:rPr lang="en-US" altLang="ko-KR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Know - How</a:t>
            </a:r>
            <a:r>
              <a:rPr lang="en-US" altLang="ko-KR" sz="2400" dirty="0">
                <a:solidFill>
                  <a:srgbClr val="0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 </a:t>
            </a:r>
            <a:endParaRPr lang="ko-KR" altLang="en-US" sz="2400" dirty="0">
              <a:solidFill>
                <a:srgbClr val="000000"/>
              </a:solidFill>
              <a:latin typeface="HY크리스탈M" panose="02030600000101010101" pitchFamily="18" charset="-127"/>
              <a:ea typeface="HY크리스탈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1000285" y="2002625"/>
            <a:ext cx="7453149" cy="2019443"/>
            <a:chOff x="534" y="1752"/>
            <a:chExt cx="4681" cy="1258"/>
          </a:xfrm>
        </p:grpSpPr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612" y="2137"/>
              <a:ext cx="4082" cy="0"/>
            </a:xfrm>
            <a:prstGeom prst="line">
              <a:avLst/>
            </a:prstGeom>
            <a:noFill/>
            <a:ln w="5715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18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 flipV="1">
              <a:off x="1043" y="2069"/>
              <a:ext cx="23" cy="23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18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4694" y="2047"/>
              <a:ext cx="0" cy="204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18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2653" y="2047"/>
              <a:ext cx="0" cy="204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18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1927" y="2047"/>
              <a:ext cx="0" cy="204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18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1174" y="2024"/>
              <a:ext cx="0" cy="204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18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612" y="2024"/>
              <a:ext cx="0" cy="204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18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4169" y="2273"/>
              <a:ext cx="104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0099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0099">
                          <a:alpha val="42999"/>
                        </a:srgbClr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박장대소</a:t>
              </a:r>
            </a:p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(拍掌大笑)</a:t>
              </a:r>
            </a:p>
          </p:txBody>
        </p:sp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2365" y="2273"/>
              <a:ext cx="66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0099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0099">
                          <a:alpha val="42999"/>
                        </a:srgbClr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대소</a:t>
              </a:r>
            </a:p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(大笑)</a:t>
              </a:r>
            </a:p>
          </p:txBody>
        </p:sp>
        <p:sp>
          <p:nvSpPr>
            <p:cNvPr id="20" name="Text Box 16"/>
            <p:cNvSpPr txBox="1">
              <a:spLocks noChangeArrowheads="1"/>
            </p:cNvSpPr>
            <p:nvPr/>
          </p:nvSpPr>
          <p:spPr bwMode="auto">
            <a:xfrm>
              <a:off x="1640" y="2273"/>
              <a:ext cx="66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0099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0099">
                          <a:alpha val="42999"/>
                        </a:srgbClr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 dirty="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홍소 </a:t>
              </a:r>
            </a:p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 dirty="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</a:t>
              </a:r>
              <a:r>
                <a:rPr kumimoji="1" lang="ko-KR" altLang="en-US" sz="2400" b="1" dirty="0" err="1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哄笑</a:t>
              </a:r>
              <a:r>
                <a:rPr kumimoji="1" lang="ko-KR" altLang="en-US" sz="2400" b="1" dirty="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)</a:t>
              </a:r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845" y="2262"/>
              <a:ext cx="668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0099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0099">
                          <a:alpha val="42999"/>
                        </a:srgbClr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미소</a:t>
              </a:r>
            </a:p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(微笑)</a:t>
              </a:r>
            </a:p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2400">
                <a:solidFill>
                  <a:srgbClr val="000066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>
              <a:off x="534" y="1752"/>
              <a:ext cx="80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0099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0099">
                          <a:alpha val="42999"/>
                        </a:srgbClr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0    5초</a:t>
              </a:r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auto">
            <a:xfrm>
              <a:off x="1716" y="1797"/>
              <a:ext cx="1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0099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0099">
                          <a:alpha val="42999"/>
                        </a:srgbClr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dirty="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10초    15초</a:t>
              </a:r>
            </a:p>
          </p:txBody>
        </p:sp>
        <p:sp>
          <p:nvSpPr>
            <p:cNvPr id="24" name="Text Box 20"/>
            <p:cNvSpPr txBox="1">
              <a:spLocks noChangeArrowheads="1"/>
            </p:cNvSpPr>
            <p:nvPr/>
          </p:nvSpPr>
          <p:spPr bwMode="auto">
            <a:xfrm>
              <a:off x="4188" y="1797"/>
              <a:ext cx="744" cy="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0099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0099">
                          <a:alpha val="42999"/>
                        </a:srgbClr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dirty="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  30초</a:t>
              </a:r>
            </a:p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600" dirty="0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746093" y="3943916"/>
            <a:ext cx="5211683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defTabSz="914418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미소</a:t>
            </a:r>
            <a:r>
              <a:rPr lang="en-US" altLang="ko-KR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: </a:t>
            </a: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소리를 내지 않고 빙긋이 웃음 </a:t>
            </a: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51" t="39000" r="51125" b="23000"/>
          <a:stretch/>
        </p:blipFill>
        <p:spPr>
          <a:xfrm>
            <a:off x="6023352" y="3586821"/>
            <a:ext cx="821488" cy="898264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746093" y="4527796"/>
            <a:ext cx="654538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defTabSz="914418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홍소</a:t>
            </a:r>
            <a:r>
              <a:rPr lang="en-US" altLang="ko-KR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: </a:t>
            </a: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입을 크게 벌리고 떠들썩하게 크게 웃음 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746093" y="5149482"/>
            <a:ext cx="3775393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defTabSz="914418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대소</a:t>
            </a:r>
            <a:r>
              <a:rPr lang="en-US" altLang="ko-KR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: </a:t>
            </a: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큰 소리를 내어 웃음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46093" y="5771167"/>
            <a:ext cx="4698722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defTabSz="914418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박장대소</a:t>
            </a:r>
            <a:r>
              <a:rPr lang="en-US" altLang="ko-KR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: </a:t>
            </a: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손뼉을 치며 크게 웃음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7278559" y="6360330"/>
            <a:ext cx="1372492" cy="3122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29" dirty="0">
                <a:latin typeface="HY크리스탈M" panose="02030600000101010101" pitchFamily="18" charset="-127"/>
                <a:ea typeface="HY크리스탈M" panose="02030600000101010101" pitchFamily="18" charset="-127"/>
              </a:rPr>
              <a:t>* </a:t>
            </a:r>
            <a:r>
              <a:rPr lang="ko-KR" altLang="en-US" sz="1429" dirty="0">
                <a:latin typeface="HY크리스탈M" panose="02030600000101010101" pitchFamily="18" charset="-127"/>
                <a:ea typeface="HY크리스탈M" panose="02030600000101010101" pitchFamily="18" charset="-127"/>
              </a:rPr>
              <a:t>떠들썩할 홍 </a:t>
            </a:r>
          </a:p>
        </p:txBody>
      </p:sp>
    </p:spTree>
    <p:extLst>
      <p:ext uri="{BB962C8B-B14F-4D97-AF65-F5344CB8AC3E}">
        <p14:creationId xmlns:p14="http://schemas.microsoft.com/office/powerpoint/2010/main" val="201652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 animBg="1"/>
      <p:bldP spid="29" grpId="0" animBg="1"/>
      <p:bldP spid="34" grpId="0" animBg="1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7772400" cy="1362075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ko-KR" altLang="en-US" dirty="0">
                <a:solidFill>
                  <a:srgbClr val="00B0F0"/>
                </a:solidFill>
              </a:rPr>
              <a:t>얼굴 근육 풀기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4213" y="1916113"/>
            <a:ext cx="7772400" cy="18002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800" b="1" dirty="0">
                <a:solidFill>
                  <a:srgbClr val="002060"/>
                </a:solidFill>
              </a:rPr>
              <a:t>개구리 뒷다리</a:t>
            </a:r>
            <a:endParaRPr lang="en-US" altLang="ko-KR" sz="2800" b="1" dirty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ko-KR" sz="2800" b="1" dirty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ko-KR" altLang="en-US" sz="2800" b="1" dirty="0">
                <a:solidFill>
                  <a:srgbClr val="002060"/>
                </a:solidFill>
              </a:rPr>
              <a:t>입 꼬리 올리는 예쁜 말 연습</a:t>
            </a:r>
            <a:endParaRPr lang="en-US" altLang="ko-KR" sz="2800" b="1" dirty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ko-KR" dirty="0"/>
          </a:p>
          <a:p>
            <a:pPr fontAlgn="auto">
              <a:spcAft>
                <a:spcPts val="0"/>
              </a:spcAft>
              <a:defRPr/>
            </a:pPr>
            <a:endParaRPr lang="ko-KR" alt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50825" y="3357563"/>
            <a:ext cx="8713788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0" lang="ko-KR" altLang="en-US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자기야</a:t>
            </a:r>
            <a:r>
              <a:rPr kumimoji="0" lang="en-US" altLang="ko-KR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~~ </a:t>
            </a:r>
            <a:r>
              <a:rPr kumimoji="0" lang="ko-KR" altLang="en-US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자기야</a:t>
            </a:r>
            <a:r>
              <a:rPr kumimoji="0" lang="en-US" altLang="ko-KR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~~</a:t>
            </a:r>
          </a:p>
          <a:p>
            <a:pPr eaLnBrk="1" latinLnBrk="1" hangingPunct="1"/>
            <a:r>
              <a:rPr kumimoji="0" lang="ko-KR" altLang="en-US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예쁜 자기야</a:t>
            </a:r>
            <a:r>
              <a:rPr kumimoji="0" lang="en-US" altLang="ko-KR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~~</a:t>
            </a:r>
          </a:p>
          <a:p>
            <a:pPr eaLnBrk="1" latinLnBrk="1" hangingPunct="1"/>
            <a:r>
              <a:rPr kumimoji="0" lang="ko-KR" altLang="en-US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멋진 자기야</a:t>
            </a:r>
            <a:r>
              <a:rPr kumimoji="0" lang="en-US" altLang="ko-KR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~~</a:t>
            </a:r>
          </a:p>
          <a:p>
            <a:pPr eaLnBrk="1" latinLnBrk="1" hangingPunct="1"/>
            <a:r>
              <a:rPr kumimoji="0" lang="ko-KR" altLang="en-US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사랑해</a:t>
            </a:r>
            <a:r>
              <a:rPr kumimoji="0" lang="en-US" altLang="ko-KR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~~~~~~~~~</a:t>
            </a:r>
          </a:p>
          <a:p>
            <a:pPr eaLnBrk="1" latinLnBrk="1" hangingPunct="1"/>
            <a:r>
              <a:rPr kumimoji="0" lang="en-US" altLang="ko-KR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입 꼬리 올리고 </a:t>
            </a:r>
            <a:r>
              <a:rPr kumimoji="0" lang="en-US" altLang="ko-KR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kumimoji="0" lang="ko-KR" altLang="en-US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초 유지</a:t>
            </a:r>
            <a:r>
              <a:rPr kumimoji="0" lang="en-US" altLang="ko-KR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!!!!)</a:t>
            </a:r>
            <a:endParaRPr kumimoji="0" lang="ko-KR" altLang="en-US" sz="28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68313" y="333375"/>
            <a:ext cx="8496300" cy="714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820150" y="188913"/>
            <a:ext cx="73025" cy="640873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54279" name="Picture 6" descr="http://i1.search.daumcdn.net/image03.search/02/6.4a.17.BL_daum_cafe_722_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628775"/>
            <a:ext cx="29527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00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21429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6650181"/>
            <a:ext cx="9144000" cy="21429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142852"/>
            <a:ext cx="214282" cy="657229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도넛 7"/>
          <p:cNvSpPr/>
          <p:nvPr/>
        </p:nvSpPr>
        <p:spPr>
          <a:xfrm>
            <a:off x="642910" y="642918"/>
            <a:ext cx="285752" cy="285752"/>
          </a:xfrm>
          <a:prstGeom prst="donu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1538" y="500042"/>
            <a:ext cx="2919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/>
              <a:t>웃음은 운동이다</a:t>
            </a:r>
            <a:r>
              <a:rPr lang="en-US" altLang="ko-KR" sz="2800" b="1" dirty="0" smtClean="0"/>
              <a:t>.</a:t>
            </a:r>
            <a:endParaRPr lang="ko-KR" altLang="en-US" sz="2800" b="1" dirty="0"/>
          </a:p>
        </p:txBody>
      </p:sp>
      <p:sp>
        <p:nvSpPr>
          <p:cNvPr id="12" name="직사각형 11"/>
          <p:cNvSpPr/>
          <p:nvPr/>
        </p:nvSpPr>
        <p:spPr>
          <a:xfrm>
            <a:off x="1215828" y="1602583"/>
            <a:ext cx="2357454" cy="574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한 번 크게 웃기</a:t>
            </a:r>
            <a:endParaRPr lang="ko-KR" altLang="en-US" sz="2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027" name="Picture 3" descr="C:\Documents and Settings\Administrator\My Documents\My Pictures\Microsoft Clip Organizer\j04308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1337" y="4393166"/>
            <a:ext cx="1239216" cy="1946253"/>
          </a:xfrm>
          <a:prstGeom prst="rect">
            <a:avLst/>
          </a:prstGeom>
          <a:noFill/>
        </p:spPr>
      </p:pic>
      <p:pic>
        <p:nvPicPr>
          <p:cNvPr id="1028" name="Picture 4" descr="C:\Documents and Settings\Administrator\My Documents\My Pictures\Microsoft Clip Organizer\j04307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3166" y="1285860"/>
            <a:ext cx="1393407" cy="1946253"/>
          </a:xfrm>
          <a:prstGeom prst="rect">
            <a:avLst/>
          </a:prstGeom>
          <a:noFill/>
        </p:spPr>
      </p:pic>
      <p:sp>
        <p:nvSpPr>
          <p:cNvPr id="7" name="직사각형 6"/>
          <p:cNvSpPr/>
          <p:nvPr/>
        </p:nvSpPr>
        <p:spPr>
          <a:xfrm>
            <a:off x="8932404" y="142852"/>
            <a:ext cx="214282" cy="657229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020760" y="2154841"/>
            <a:ext cx="2786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dirty="0" err="1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윗몸일으키기</a:t>
            </a:r>
            <a:r>
              <a:rPr lang="ko-KR" altLang="en-US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25</a:t>
            </a:r>
            <a:r>
              <a:rPr lang="ko-KR" altLang="en-US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회</a:t>
            </a:r>
            <a:endParaRPr lang="ko-KR" altLang="en-US" sz="2400" b="1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682970" y="4806680"/>
            <a:ext cx="2357454" cy="574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15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초 박장대소</a:t>
            </a:r>
            <a:endParaRPr lang="ko-KR" altLang="en-US" sz="2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601257" y="5351381"/>
            <a:ext cx="2786082" cy="574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100M </a:t>
            </a:r>
            <a:r>
              <a:rPr lang="ko-KR" altLang="en-US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전력질주</a:t>
            </a:r>
            <a:endParaRPr lang="ko-KR" altLang="en-US" sz="2400" b="1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500562" y="3500438"/>
            <a:ext cx="2357454" cy="574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10</a:t>
            </a:r>
            <a:r>
              <a:rPr lang="ko-KR" altLang="en-US" sz="2400" dirty="0" err="1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초동안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 웃기</a:t>
            </a:r>
            <a:endParaRPr lang="ko-KR" altLang="en-US" sz="2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786314" y="4052696"/>
            <a:ext cx="176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err="1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노젖기</a:t>
            </a:r>
            <a:r>
              <a:rPr lang="ko-KR" altLang="en-US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분</a:t>
            </a:r>
            <a:endParaRPr lang="ko-KR" altLang="en-US" sz="2400" b="1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5" name="그림 24" descr="Q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86578" y="3000372"/>
            <a:ext cx="1573565" cy="201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56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8" grpId="0"/>
      <p:bldP spid="19" grpId="0"/>
      <p:bldP spid="22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4294967295"/>
          </p:nvPr>
        </p:nvSpPr>
        <p:spPr>
          <a:xfrm>
            <a:off x="467544" y="731520"/>
            <a:ext cx="7920880" cy="3474720"/>
          </a:xfrm>
        </p:spPr>
        <p:txBody>
          <a:bodyPr anchor="ctr"/>
          <a:lstStyle/>
          <a:p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AutoShape 27"/>
          <p:cNvSpPr>
            <a:spLocks/>
          </p:cNvSpPr>
          <p:nvPr/>
        </p:nvSpPr>
        <p:spPr bwMode="auto">
          <a:xfrm>
            <a:off x="5508103" y="1340768"/>
            <a:ext cx="3285693" cy="1368152"/>
          </a:xfrm>
          <a:prstGeom prst="accentBorderCallout2">
            <a:avLst>
              <a:gd name="adj1" fmla="val 48933"/>
              <a:gd name="adj2" fmla="val -2932"/>
              <a:gd name="adj3" fmla="val 42667"/>
              <a:gd name="adj4" fmla="val -32400"/>
              <a:gd name="adj5" fmla="val 85761"/>
              <a:gd name="adj6" fmla="val -48569"/>
            </a:avLst>
          </a:prstGeom>
          <a:solidFill>
            <a:srgbClr val="993366">
              <a:alpha val="35001"/>
            </a:srgbClr>
          </a:solidFill>
          <a:ln w="9525" algn="ctr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lIns="127739" tIns="63882" rIns="127739" bIns="63882" anchor="ctr"/>
          <a:lstStyle/>
          <a:p>
            <a:pPr algn="ctr" defTabSz="1277542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4500" dirty="0">
                <a:solidFill>
                  <a:srgbClr val="7030A0"/>
                </a:solidFill>
                <a:latin typeface="궁서" pitchFamily="18" charset="-127"/>
                <a:ea typeface="궁서" pitchFamily="18" charset="-127"/>
              </a:rPr>
              <a:t>크게 웃어라</a:t>
            </a:r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827584" y="552128"/>
            <a:ext cx="3744416" cy="1148680"/>
          </a:xfrm>
          <a:prstGeom prst="rect">
            <a:avLst/>
          </a:prstGeom>
        </p:spPr>
        <p:txBody>
          <a:bodyPr wrap="none" lIns="127739" tIns="63882" rIns="127739" bIns="63882" fromWordArt="1">
            <a:prstTxWarp prst="textPlain">
              <a:avLst>
                <a:gd name="adj" fmla="val 50000"/>
              </a:avLst>
            </a:prstTxWarp>
          </a:bodyPr>
          <a:lstStyle/>
          <a:p>
            <a:pPr defTabSz="1277542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4500" b="1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CC00"/>
                    </a:gs>
                    <a:gs pos="100000">
                      <a:srgbClr val="FF9900"/>
                    </a:gs>
                  </a:gsLst>
                  <a:lin ang="2700000" scaled="1"/>
                </a:gradFill>
                <a:latin typeface="HY견고딕"/>
                <a:ea typeface="HY견고딕"/>
              </a:rPr>
              <a:t>웃음의 </a:t>
            </a:r>
            <a:r>
              <a:rPr lang="en-US" altLang="ko-KR" sz="4500" b="1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CC00"/>
                    </a:gs>
                    <a:gs pos="100000">
                      <a:srgbClr val="FF9900"/>
                    </a:gs>
                  </a:gsLst>
                  <a:lin ang="2700000" scaled="1"/>
                </a:gradFill>
                <a:latin typeface="HY견고딕"/>
                <a:ea typeface="HY견고딕"/>
              </a:rPr>
              <a:t>3</a:t>
            </a:r>
            <a:r>
              <a:rPr lang="ko-KR" altLang="en-US" sz="4500" b="1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CC00"/>
                    </a:gs>
                    <a:gs pos="100000">
                      <a:srgbClr val="FF9900"/>
                    </a:gs>
                  </a:gsLst>
                  <a:lin ang="2700000" scaled="1"/>
                </a:gradFill>
                <a:latin typeface="HY견고딕"/>
                <a:ea typeface="HY견고딕"/>
              </a:rPr>
              <a:t>대 원칙</a:t>
            </a:r>
          </a:p>
        </p:txBody>
      </p:sp>
      <p:sp>
        <p:nvSpPr>
          <p:cNvPr id="6" name="AutoShape 28"/>
          <p:cNvSpPr>
            <a:spLocks/>
          </p:cNvSpPr>
          <p:nvPr/>
        </p:nvSpPr>
        <p:spPr bwMode="auto">
          <a:xfrm>
            <a:off x="5508103" y="2996953"/>
            <a:ext cx="3285693" cy="1368152"/>
          </a:xfrm>
          <a:prstGeom prst="accentBorderCallout2">
            <a:avLst>
              <a:gd name="adj1" fmla="val 10958"/>
              <a:gd name="adj2" fmla="val -2352"/>
              <a:gd name="adj3" fmla="val 3300"/>
              <a:gd name="adj4" fmla="val -29152"/>
              <a:gd name="adj5" fmla="val 47682"/>
              <a:gd name="adj6" fmla="val -49708"/>
            </a:avLst>
          </a:prstGeom>
          <a:solidFill>
            <a:srgbClr val="993366">
              <a:alpha val="35001"/>
            </a:srgbClr>
          </a:solidFill>
          <a:ln w="9525" algn="ctr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lIns="127739" tIns="63882" rIns="127739" bIns="63882" anchor="ctr"/>
          <a:lstStyle/>
          <a:p>
            <a:pPr algn="ctr" defTabSz="1277542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4500" dirty="0">
                <a:solidFill>
                  <a:srgbClr val="7030A0"/>
                </a:solidFill>
                <a:latin typeface="궁서" pitchFamily="18" charset="-127"/>
                <a:ea typeface="궁서" pitchFamily="18" charset="-127"/>
              </a:rPr>
              <a:t>길게 웃어라</a:t>
            </a:r>
          </a:p>
        </p:txBody>
      </p:sp>
      <p:sp>
        <p:nvSpPr>
          <p:cNvPr id="7" name="AutoShape 29"/>
          <p:cNvSpPr>
            <a:spLocks/>
          </p:cNvSpPr>
          <p:nvPr/>
        </p:nvSpPr>
        <p:spPr bwMode="auto">
          <a:xfrm>
            <a:off x="5508103" y="4653136"/>
            <a:ext cx="3292167" cy="1512168"/>
          </a:xfrm>
          <a:prstGeom prst="accentBorderCallout2">
            <a:avLst>
              <a:gd name="adj1" fmla="val 12204"/>
              <a:gd name="adj2" fmla="val -2352"/>
              <a:gd name="adj3" fmla="val 12204"/>
              <a:gd name="adj4" fmla="val -25134"/>
              <a:gd name="adj5" fmla="val -24224"/>
              <a:gd name="adj6" fmla="val -48009"/>
            </a:avLst>
          </a:prstGeom>
          <a:solidFill>
            <a:srgbClr val="993366">
              <a:alpha val="35001"/>
            </a:srgbClr>
          </a:solidFill>
          <a:ln w="9525" algn="ctr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lIns="127739" tIns="63882" rIns="127739" bIns="63882" anchor="ctr"/>
          <a:lstStyle/>
          <a:p>
            <a:pPr algn="ctr" defTabSz="1277542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4500" dirty="0">
                <a:solidFill>
                  <a:srgbClr val="7030A0"/>
                </a:solidFill>
                <a:latin typeface="궁서" pitchFamily="18" charset="-127"/>
                <a:ea typeface="궁서" pitchFamily="18" charset="-127"/>
              </a:rPr>
              <a:t>온몸으로 웃어라</a:t>
            </a:r>
          </a:p>
        </p:txBody>
      </p:sp>
      <p:pic>
        <p:nvPicPr>
          <p:cNvPr id="8" name="Picture 9" descr="U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0242" y="2582753"/>
            <a:ext cx="2491678" cy="2379430"/>
          </a:xfrm>
          <a:prstGeom prst="rect">
            <a:avLst/>
          </a:prstGeom>
          <a:noFill/>
        </p:spPr>
      </p:pic>
      <p:pic>
        <p:nvPicPr>
          <p:cNvPr id="9" name="Picture 5" descr="C:\Documents and Settings\Administrator\My Documents\My Pictures\Microsoft Clip Organizer\j0438000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84978" y="253608"/>
            <a:ext cx="1064376" cy="7252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929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1196975"/>
            <a:ext cx="9144000" cy="1016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anchorCtr="1">
            <a:spAutoFit/>
          </a:bodyPr>
          <a:lstStyle/>
          <a:p>
            <a:pPr algn="ctr">
              <a:spcBef>
                <a:spcPts val="1400"/>
              </a:spcBef>
            </a:pPr>
            <a:r>
              <a:rPr kumimoji="0" lang="ko-KR" sz="60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하루에</a:t>
            </a:r>
            <a:r>
              <a:rPr kumimoji="0" lang="en-US" sz="60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 </a:t>
            </a:r>
            <a:r>
              <a:rPr kumimoji="0" lang="en-US" altLang="ko-KR" sz="60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15</a:t>
            </a:r>
            <a:r>
              <a:rPr kumimoji="0" lang="ko-KR" sz="60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초이상</a:t>
            </a:r>
            <a:r>
              <a:rPr kumimoji="0" lang="en-US" sz="60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 </a:t>
            </a:r>
            <a:r>
              <a:rPr kumimoji="0" lang="ko-KR" sz="60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웃으면</a:t>
            </a:r>
            <a:r>
              <a:rPr kumimoji="0" lang="en-US" altLang="ko-KR" sz="60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?</a:t>
            </a:r>
          </a:p>
        </p:txBody>
      </p:sp>
      <p:pic>
        <p:nvPicPr>
          <p:cNvPr id="70659" name="Picture 3" descr="AG00406_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3284538"/>
            <a:ext cx="3529012" cy="291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30374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zzangbokyun_29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" y="115888"/>
            <a:ext cx="9124950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17365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468313" y="1268413"/>
            <a:ext cx="7834312" cy="118903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pPr algn="ctr">
              <a:spcBef>
                <a:spcPts val="1700"/>
              </a:spcBef>
            </a:pPr>
            <a:r>
              <a:rPr kumimoji="0" lang="ko-KR" sz="72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하루</a:t>
            </a:r>
            <a:r>
              <a:rPr kumimoji="0" lang="en-US" sz="72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 </a:t>
            </a:r>
            <a:r>
              <a:rPr kumimoji="0" lang="en-US" altLang="ko-KR" sz="72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1</a:t>
            </a:r>
            <a:r>
              <a:rPr kumimoji="0" lang="ko-KR" sz="72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분간 웃으면</a:t>
            </a:r>
            <a:r>
              <a:rPr kumimoji="0" lang="en-US" altLang="ko-KR" sz="72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?</a:t>
            </a:r>
          </a:p>
        </p:txBody>
      </p:sp>
      <p:pic>
        <p:nvPicPr>
          <p:cNvPr id="72707" name="Picture 3" descr="AG00406_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113" y="2997200"/>
            <a:ext cx="316865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77399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miran777_17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111125"/>
            <a:ext cx="9115425" cy="663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4935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311" y="1196752"/>
            <a:ext cx="5172075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78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052736"/>
            <a:ext cx="5172075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88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214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6650181"/>
            <a:ext cx="9144000" cy="214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142852"/>
            <a:ext cx="214282" cy="657229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8932404" y="142852"/>
            <a:ext cx="214282" cy="657229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도넛 7"/>
          <p:cNvSpPr/>
          <p:nvPr/>
        </p:nvSpPr>
        <p:spPr>
          <a:xfrm>
            <a:off x="642910" y="642918"/>
            <a:ext cx="285752" cy="285752"/>
          </a:xfrm>
          <a:prstGeom prst="donu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9" name="Picture 2" descr="C:\Documents and Settings\Administrator\My Documents\My Pictures\Microsoft Clip Organizer\j041662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428736"/>
            <a:ext cx="3167927" cy="477300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071538" y="500042"/>
            <a:ext cx="37048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/>
              <a:t>80</a:t>
            </a:r>
            <a:r>
              <a:rPr lang="ko-KR" altLang="en-US" sz="2800" b="1" dirty="0" smtClean="0"/>
              <a:t>세 노인의 인생회상</a:t>
            </a:r>
            <a:endParaRPr lang="ko-KR" alt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651464" y="1857364"/>
            <a:ext cx="1826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/>
              <a:t>잠자는데 </a:t>
            </a:r>
            <a:r>
              <a:rPr lang="en-US" altLang="ko-KR" sz="2800" dirty="0" smtClean="0"/>
              <a:t>:</a:t>
            </a:r>
            <a:endParaRPr lang="ko-KR" alt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651464" y="2650852"/>
            <a:ext cx="1826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/>
              <a:t>일하는데 </a:t>
            </a:r>
            <a:r>
              <a:rPr lang="en-US" altLang="ko-KR" sz="2800" dirty="0" smtClean="0"/>
              <a:t>:</a:t>
            </a:r>
            <a:endParaRPr lang="ko-KR" alt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010537" y="3444339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/>
              <a:t>먹는데 </a:t>
            </a:r>
            <a:r>
              <a:rPr lang="en-US" altLang="ko-KR" sz="2800" dirty="0" smtClean="0"/>
              <a:t>:</a:t>
            </a:r>
            <a:endParaRPr lang="ko-KR" alt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4292391" y="4237827"/>
            <a:ext cx="2185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/>
              <a:t>기다리는데 </a:t>
            </a:r>
            <a:r>
              <a:rPr lang="en-US" altLang="ko-KR" sz="2800" dirty="0" smtClean="0"/>
              <a:t>:</a:t>
            </a:r>
            <a:endParaRPr lang="ko-KR" alt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010537" y="5031314"/>
            <a:ext cx="1483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>
                <a:solidFill>
                  <a:srgbClr val="FF0000"/>
                </a:solidFill>
              </a:rPr>
              <a:t>웃는데 </a:t>
            </a:r>
            <a:r>
              <a:rPr lang="en-US" altLang="ko-KR" sz="2800" b="1" dirty="0" smtClean="0">
                <a:solidFill>
                  <a:srgbClr val="FF0000"/>
                </a:solidFill>
              </a:rPr>
              <a:t>: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31404" y="1857364"/>
            <a:ext cx="938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26</a:t>
            </a:r>
            <a:r>
              <a:rPr lang="ko-KR" altLang="en-US" sz="2800" dirty="0" smtClean="0"/>
              <a:t>년</a:t>
            </a:r>
            <a:endParaRPr lang="ko-KR" alt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6631404" y="2648962"/>
            <a:ext cx="938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21</a:t>
            </a:r>
            <a:r>
              <a:rPr lang="ko-KR" altLang="en-US" sz="2800" dirty="0" smtClean="0"/>
              <a:t>년</a:t>
            </a:r>
            <a:endParaRPr lang="ko-KR" alt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6631404" y="3440560"/>
            <a:ext cx="74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6</a:t>
            </a:r>
            <a:r>
              <a:rPr lang="ko-KR" altLang="en-US" sz="2800" dirty="0" smtClean="0"/>
              <a:t>년</a:t>
            </a:r>
            <a:endParaRPr lang="ko-KR" alt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6631404" y="4232158"/>
            <a:ext cx="74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6</a:t>
            </a:r>
            <a:r>
              <a:rPr lang="ko-KR" altLang="en-US" sz="2800" dirty="0" smtClean="0"/>
              <a:t>년</a:t>
            </a:r>
            <a:endParaRPr lang="ko-KR" alt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6631404" y="5023757"/>
            <a:ext cx="13195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solidFill>
                  <a:srgbClr val="FF0000"/>
                </a:solidFill>
              </a:rPr>
              <a:t>22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시간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54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66688" y="1268413"/>
            <a:ext cx="8726487" cy="4770437"/>
            <a:chOff x="33" y="436"/>
            <a:chExt cx="5043" cy="3005"/>
          </a:xfrm>
        </p:grpSpPr>
        <p:graphicFrame>
          <p:nvGraphicFramePr>
            <p:cNvPr id="1026" name="Object 2"/>
            <p:cNvGraphicFramePr>
              <a:graphicFrameLocks noChangeAspect="1"/>
            </p:cNvGraphicFramePr>
            <p:nvPr/>
          </p:nvGraphicFramePr>
          <p:xfrm>
            <a:off x="960" y="879"/>
            <a:ext cx="3840" cy="2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차트" r:id="rId3" imgW="7618470" imgH="5087235" progId="MSGraph.Chart.8">
                    <p:embed followColorScheme="full"/>
                  </p:oleObj>
                </mc:Choice>
                <mc:Fallback>
                  <p:oleObj name="차트" r:id="rId3" imgW="7618470" imgH="5087235" progId="MSGraph.Chart.8">
                    <p:embed followColorScheme="full"/>
                    <p:pic>
                      <p:nvPicPr>
                        <p:cNvPr id="1026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0" y="879"/>
                          <a:ext cx="3840" cy="25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0" name="Text Box 6"/>
            <p:cNvSpPr txBox="1">
              <a:spLocks noChangeArrowheads="1"/>
            </p:cNvSpPr>
            <p:nvPr/>
          </p:nvSpPr>
          <p:spPr bwMode="auto">
            <a:xfrm>
              <a:off x="3099" y="1629"/>
              <a:ext cx="1861" cy="349"/>
            </a:xfrm>
            <a:prstGeom prst="rect">
              <a:avLst/>
            </a:prstGeom>
            <a:solidFill>
              <a:schemeClr val="bg1">
                <a:alpha val="7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500" b="1">
                  <a:latin typeface="산돌북B"/>
                  <a:ea typeface="산돌북B"/>
                  <a:cs typeface="산돌북B"/>
                </a:rPr>
                <a:t>발생하지 않는 사건에 대한 걱정</a:t>
              </a:r>
            </a:p>
            <a:p>
              <a:r>
                <a:rPr lang="en-US" altLang="ko-KR" sz="1500" b="1">
                  <a:latin typeface="산돌북B"/>
                  <a:ea typeface="산돌북B"/>
                  <a:cs typeface="산돌북B"/>
                </a:rPr>
                <a:t>40%</a:t>
              </a:r>
            </a:p>
          </p:txBody>
        </p:sp>
        <p:sp>
          <p:nvSpPr>
            <p:cNvPr id="1031" name="Text Box 7"/>
            <p:cNvSpPr txBox="1">
              <a:spLocks noChangeArrowheads="1"/>
            </p:cNvSpPr>
            <p:nvPr/>
          </p:nvSpPr>
          <p:spPr bwMode="auto">
            <a:xfrm>
              <a:off x="1471" y="2523"/>
              <a:ext cx="2067" cy="494"/>
            </a:xfrm>
            <a:prstGeom prst="rect">
              <a:avLst/>
            </a:prstGeom>
            <a:solidFill>
              <a:schemeClr val="bg1">
                <a:alpha val="7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b="1">
                  <a:latin typeface="산돌북B"/>
                  <a:ea typeface="산돌북B"/>
                  <a:cs typeface="산돌북B"/>
                </a:rPr>
                <a:t>이미 일어난 사건에 대한 걱정</a:t>
              </a:r>
            </a:p>
            <a:p>
              <a:r>
                <a:rPr lang="en-US" altLang="ko-KR" b="1">
                  <a:latin typeface="산돌북B"/>
                  <a:ea typeface="산돌북B"/>
                  <a:cs typeface="산돌북B"/>
                </a:rPr>
                <a:t>30%</a:t>
              </a:r>
            </a:p>
          </p:txBody>
        </p:sp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33" y="1718"/>
              <a:ext cx="2231" cy="349"/>
            </a:xfrm>
            <a:prstGeom prst="rect">
              <a:avLst/>
            </a:prstGeom>
            <a:solidFill>
              <a:schemeClr val="bg1">
                <a:alpha val="7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500" b="1">
                  <a:latin typeface="산돌북B"/>
                  <a:ea typeface="산돌북B"/>
                  <a:cs typeface="산돌북B"/>
                </a:rPr>
                <a:t>별로 신경 쓸 일이 아닌 것에 대한 걱정</a:t>
              </a:r>
            </a:p>
            <a:p>
              <a:r>
                <a:rPr lang="en-US" altLang="ko-KR" sz="1500" b="1">
                  <a:latin typeface="산돌북B"/>
                  <a:ea typeface="산돌북B"/>
                  <a:cs typeface="산돌북B"/>
                </a:rPr>
                <a:t>22%</a:t>
              </a:r>
            </a:p>
          </p:txBody>
        </p:sp>
        <p:sp>
          <p:nvSpPr>
            <p:cNvPr id="1033" name="Text Box 9"/>
            <p:cNvSpPr txBox="1">
              <a:spLocks noChangeArrowheads="1"/>
            </p:cNvSpPr>
            <p:nvPr/>
          </p:nvSpPr>
          <p:spPr bwMode="auto">
            <a:xfrm>
              <a:off x="158" y="845"/>
              <a:ext cx="2170" cy="40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b="1">
                  <a:latin typeface="산돌북B"/>
                  <a:ea typeface="산돌북B"/>
                  <a:cs typeface="산돌북B"/>
                </a:rPr>
                <a:t>손 쓸 수 없는 사건에 대한 걱정</a:t>
              </a:r>
            </a:p>
            <a:p>
              <a:r>
                <a:rPr lang="en-US" altLang="ko-KR" b="1">
                  <a:latin typeface="산돌북B"/>
                  <a:ea typeface="산돌북B"/>
                  <a:cs typeface="산돌북B"/>
                </a:rPr>
                <a:t>4%</a:t>
              </a:r>
            </a:p>
          </p:txBody>
        </p:sp>
        <p:sp>
          <p:nvSpPr>
            <p:cNvPr id="1034" name="Text Box 10"/>
            <p:cNvSpPr txBox="1">
              <a:spLocks noChangeArrowheads="1"/>
            </p:cNvSpPr>
            <p:nvPr/>
          </p:nvSpPr>
          <p:spPr bwMode="auto">
            <a:xfrm>
              <a:off x="2381" y="436"/>
              <a:ext cx="2695" cy="25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000" b="1">
                  <a:latin typeface="산돌북B"/>
                  <a:ea typeface="산돌북B"/>
                  <a:cs typeface="산돌북B"/>
                </a:rPr>
                <a:t>해결해야 할 사건에 대한 걱정 </a:t>
              </a:r>
              <a:r>
                <a:rPr lang="en-US" altLang="ko-KR" sz="2000" b="1">
                  <a:latin typeface="산돌북B"/>
                  <a:ea typeface="산돌북B"/>
                  <a:cs typeface="산돌북B"/>
                </a:rPr>
                <a:t>4%</a:t>
              </a:r>
            </a:p>
          </p:txBody>
        </p:sp>
        <p:sp>
          <p:nvSpPr>
            <p:cNvPr id="1035" name="Line 15"/>
            <p:cNvSpPr>
              <a:spLocks noChangeShapeType="1"/>
            </p:cNvSpPr>
            <p:nvPr/>
          </p:nvSpPr>
          <p:spPr bwMode="auto">
            <a:xfrm>
              <a:off x="2109" y="981"/>
              <a:ext cx="1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36" name="Line 16"/>
            <p:cNvSpPr>
              <a:spLocks noChangeShapeType="1"/>
            </p:cNvSpPr>
            <p:nvPr/>
          </p:nvSpPr>
          <p:spPr bwMode="auto">
            <a:xfrm>
              <a:off x="2290" y="981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37" name="Line 17"/>
            <p:cNvSpPr>
              <a:spLocks noChangeShapeType="1"/>
            </p:cNvSpPr>
            <p:nvPr/>
          </p:nvSpPr>
          <p:spPr bwMode="auto">
            <a:xfrm>
              <a:off x="2699" y="890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58387" name="Rectangle 19"/>
          <p:cNvSpPr>
            <a:spLocks noChangeArrowheads="1"/>
          </p:cNvSpPr>
          <p:nvPr/>
        </p:nvSpPr>
        <p:spPr bwMode="auto">
          <a:xfrm>
            <a:off x="0" y="2276475"/>
            <a:ext cx="9194800" cy="3024188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5400">
                <a:latin typeface="a옛날목욕탕L" pitchFamily="18" charset="-127"/>
                <a:ea typeface="a옛날목욕탕L" pitchFamily="18" charset="-127"/>
              </a:rPr>
              <a:t>쓸데 없는 걱정 </a:t>
            </a:r>
            <a:r>
              <a:rPr lang="en-US" altLang="ko-KR" sz="5400">
                <a:latin typeface="a옛날목욕탕L" pitchFamily="18" charset="-127"/>
                <a:ea typeface="a옛날목욕탕L" pitchFamily="18" charset="-127"/>
              </a:rPr>
              <a:t>96%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0" y="-26988"/>
            <a:ext cx="9180513" cy="7127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800" b="1" dirty="0">
                <a:solidFill>
                  <a:schemeClr val="tx1"/>
                </a:solidFill>
                <a:latin typeface="+mn-ea"/>
                <a:cs typeface="Arial Unicode MS" pitchFamily="50" charset="-127"/>
              </a:rPr>
              <a:t> </a:t>
            </a:r>
            <a:r>
              <a:rPr lang="ko-KR" altLang="en-US" sz="2800" b="1" dirty="0">
                <a:solidFill>
                  <a:schemeClr val="tx1"/>
                </a:solidFill>
                <a:latin typeface="+mn-ea"/>
                <a:cs typeface="Arial Unicode MS" pitchFamily="50" charset="-127"/>
              </a:rPr>
              <a:t>우리가 매일 하는 걱정</a:t>
            </a:r>
            <a:r>
              <a:rPr lang="en-US" altLang="ko-KR" sz="2800" b="1" dirty="0">
                <a:solidFill>
                  <a:schemeClr val="tx1"/>
                </a:solidFill>
                <a:latin typeface="+mn-ea"/>
                <a:cs typeface="Arial Unicode MS" pitchFamily="50" charset="-127"/>
              </a:rPr>
              <a:t>..?</a:t>
            </a:r>
            <a:endParaRPr lang="ko-KR" altLang="en-US" sz="2800" b="1" dirty="0">
              <a:solidFill>
                <a:schemeClr val="tx1"/>
              </a:solidFill>
              <a:latin typeface="+mn-ea"/>
              <a:cs typeface="Arial Unicode MS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427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8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 txBox="1">
            <a:spLocks/>
          </p:cNvSpPr>
          <p:nvPr/>
        </p:nvSpPr>
        <p:spPr>
          <a:xfrm>
            <a:off x="683568" y="908720"/>
            <a:ext cx="7992888" cy="5472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endParaRPr lang="en-US" altLang="ko-KR" sz="62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ko-KR" altLang="en-US" sz="6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에너지 체인지</a:t>
            </a:r>
            <a:endParaRPr lang="en-US" altLang="ko-KR" sz="62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ko-KR" altLang="en-US" sz="6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이리오너라 웃음운동법</a:t>
            </a:r>
            <a:endParaRPr lang="en-US" altLang="ko-KR" sz="62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endParaRPr lang="en-US" altLang="ko-KR" sz="62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en-US" altLang="ko-KR" sz="6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행복</a:t>
            </a:r>
            <a:r>
              <a:rPr lang="en-US" altLang="ko-KR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건강</a:t>
            </a:r>
            <a:r>
              <a:rPr lang="en-US" altLang="ko-KR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성공</a:t>
            </a:r>
            <a:r>
              <a:rPr lang="en-US" altLang="ko-KR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사랑</a:t>
            </a:r>
            <a:r>
              <a:rPr lang="en-US" altLang="ko-KR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ko-KR" altLang="en-US" sz="5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043608" y="120375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5400" b="1" dirty="0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오너라 </a:t>
            </a:r>
            <a:r>
              <a:rPr lang="ko-KR" altLang="en-US" sz="5400" b="1" dirty="0" err="1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웃음법</a:t>
            </a:r>
            <a:endParaRPr lang="ko-KR" altLang="en-US" sz="5400" b="1" dirty="0">
              <a:solidFill>
                <a:srgbClr val="FF0000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490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 txBox="1">
            <a:spLocks/>
          </p:cNvSpPr>
          <p:nvPr/>
        </p:nvSpPr>
        <p:spPr>
          <a:xfrm>
            <a:off x="467544" y="1700808"/>
            <a:ext cx="8424936" cy="3474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ko-KR" altLang="en-US" sz="54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나는 내가 정말 좋다</a:t>
            </a: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ko-KR" altLang="en-US" sz="5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668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gradFill flip="none" rotWithShape="1">
            <a:gsLst>
              <a:gs pos="0">
                <a:srgbClr val="000099">
                  <a:shade val="30000"/>
                  <a:satMod val="115000"/>
                </a:srgbClr>
              </a:gs>
              <a:gs pos="50000">
                <a:srgbClr val="000099">
                  <a:shade val="67500"/>
                  <a:satMod val="115000"/>
                </a:srgbClr>
              </a:gs>
              <a:gs pos="100000">
                <a:srgbClr val="000099">
                  <a:shade val="100000"/>
                  <a:satMod val="115000"/>
                </a:srgbClr>
              </a:gs>
            </a:gsLst>
            <a:lin ang="0" scaled="1"/>
            <a:tileRect/>
          </a:gradFill>
          <a:effectLst>
            <a:softEdge rad="63500"/>
          </a:effectLst>
        </p:spPr>
        <p:txBody>
          <a:bodyPr/>
          <a:lstStyle/>
          <a:p>
            <a:pPr algn="l">
              <a:buNone/>
            </a:pPr>
            <a:r>
              <a:rPr lang="ko-KR" altLang="en-US" dirty="0">
                <a:solidFill>
                  <a:srgbClr val="FFFF00"/>
                </a:solidFill>
                <a:latin typeface="HY크리스탈M" pitchFamily="18" charset="-127"/>
                <a:ea typeface="HY크리스탈M" pitchFamily="18" charset="-127"/>
              </a:rPr>
              <a:t>  </a:t>
            </a:r>
            <a:r>
              <a:rPr lang="ko-KR" altLang="en-US" dirty="0">
                <a:solidFill>
                  <a:srgbClr val="FFFF00"/>
                </a:solidFill>
                <a:latin typeface="HY동녘M" pitchFamily="18" charset="-127"/>
                <a:ea typeface="HY동녘M" pitchFamily="18" charset="-127"/>
              </a:rPr>
              <a:t>꼭  안아 주세요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buNone/>
            </a:pPr>
            <a:endParaRPr lang="en-US" altLang="ko-KR" sz="3600" b="1" dirty="0">
              <a:solidFill>
                <a:srgbClr val="0000FF"/>
              </a:solidFill>
              <a:latin typeface="HY동녘B" pitchFamily="18" charset="-127"/>
              <a:ea typeface="HY동녘B" pitchFamily="18" charset="-127"/>
            </a:endParaRPr>
          </a:p>
          <a:p>
            <a:pPr algn="ctr">
              <a:buNone/>
            </a:pPr>
            <a:r>
              <a:rPr lang="ko-KR" altLang="en-US" sz="3600" b="1" dirty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나를 사랑해야 </a:t>
            </a:r>
            <a:endParaRPr lang="en-US" altLang="ko-KR" sz="3600" b="1" dirty="0">
              <a:solidFill>
                <a:srgbClr val="0000FF"/>
              </a:solidFill>
              <a:latin typeface="HY동녘B" pitchFamily="18" charset="-127"/>
              <a:ea typeface="HY동녘B" pitchFamily="18" charset="-127"/>
            </a:endParaRPr>
          </a:p>
          <a:p>
            <a:pPr algn="ctr">
              <a:buNone/>
            </a:pPr>
            <a:r>
              <a:rPr lang="ko-KR" altLang="en-US" sz="3600" b="1" dirty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상대방을 사랑할 줄 안다 </a:t>
            </a:r>
            <a:endParaRPr lang="en-US" altLang="ko-KR" sz="3600" b="1" dirty="0">
              <a:solidFill>
                <a:srgbClr val="0000FF"/>
              </a:solidFill>
              <a:latin typeface="HY동녘B" pitchFamily="18" charset="-127"/>
              <a:ea typeface="HY동녘B" pitchFamily="18" charset="-127"/>
            </a:endParaRPr>
          </a:p>
          <a:p>
            <a:endParaRPr lang="en-US" altLang="ko-KR" sz="3600" b="1" dirty="0">
              <a:solidFill>
                <a:srgbClr val="0000FF"/>
              </a:solidFill>
              <a:latin typeface="HY동녘B" pitchFamily="18" charset="-127"/>
              <a:ea typeface="HY동녘B" pitchFamily="18" charset="-127"/>
            </a:endParaRPr>
          </a:p>
          <a:p>
            <a:pPr algn="ctr">
              <a:buNone/>
            </a:pPr>
            <a:r>
              <a:rPr lang="ko-KR" altLang="en-US" sz="3600" b="1" dirty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나를 위해서 꼭 안아 주세요</a:t>
            </a:r>
          </a:p>
        </p:txBody>
      </p:sp>
      <p:pic>
        <p:nvPicPr>
          <p:cNvPr id="4" name="바램-노사연- 가사와 함께.mp3">
            <a:hlinkClick r:id="" action="ppaction://media"/>
            <a:extLst>
              <a:ext uri="{FF2B5EF4-FFF2-40B4-BE49-F238E27FC236}">
                <a16:creationId xmlns:a16="http://schemas.microsoft.com/office/drawing/2014/main" id="{FD59DB0B-F38A-456D-87D4-A14D27301F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668344" y="12943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95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001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92405" y="0"/>
            <a:ext cx="702293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내가  웃으면  내 가족도 웃는다</a:t>
            </a:r>
            <a:r>
              <a:rPr lang="en-US" altLang="ko-KR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pic>
        <p:nvPicPr>
          <p:cNvPr id="3074" name="Picture 2" descr="C:\Users\limdongchum\Downloads\유짤-인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052736"/>
            <a:ext cx="5305772" cy="530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99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1738313"/>
            <a:ext cx="501015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" descr="BandPhoto_2019_06_30_09_36_03.jpg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" y="430526"/>
            <a:ext cx="6984776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4073060"/>
      </p:ext>
    </p:extLst>
  </p:cSld>
  <p:clrMapOvr>
    <a:masterClrMapping/>
  </p:clrMapOvr>
</p:sld>
</file>

<file path=ppt/theme/theme1.xml><?xml version="1.0" encoding="utf-8"?>
<a:theme xmlns:a="http://schemas.openxmlformats.org/drawingml/2006/main" name="기류">
  <a:themeElements>
    <a:clrScheme name="기류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기류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기류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19800</TotalTime>
  <Words>861</Words>
  <Application>Microsoft Office PowerPoint</Application>
  <PresentationFormat>화면 슬라이드 쇼(4:3)</PresentationFormat>
  <Paragraphs>289</Paragraphs>
  <Slides>39</Slides>
  <Notes>15</Notes>
  <HiddenSlides>0</HiddenSlides>
  <MMClips>5</MMClips>
  <ScaleCrop>false</ScaleCrop>
  <HeadingPairs>
    <vt:vector size="8" baseType="variant">
      <vt:variant>
        <vt:lpstr>사용한 글꼴</vt:lpstr>
      </vt:variant>
      <vt:variant>
        <vt:i4>28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69" baseType="lpstr">
      <vt:lpstr>12롯데마트행복Bold</vt:lpstr>
      <vt:lpstr>1훈새마을운동 R</vt:lpstr>
      <vt:lpstr>AppleSDGothicNeo-Regular</vt:lpstr>
      <vt:lpstr>Arial Unicode MS</vt:lpstr>
      <vt:lpstr>a옛날목욕탕L</vt:lpstr>
      <vt:lpstr>HY견고딕</vt:lpstr>
      <vt:lpstr>HY그래픽B</vt:lpstr>
      <vt:lpstr>HY그래픽M</vt:lpstr>
      <vt:lpstr>HY동녘B</vt:lpstr>
      <vt:lpstr>HY동녘M</vt:lpstr>
      <vt:lpstr>HY울릉도B</vt:lpstr>
      <vt:lpstr>HY울릉도M</vt:lpstr>
      <vt:lpstr>HY크리스탈M</vt:lpstr>
      <vt:lpstr>HY헤드라인M</vt:lpstr>
      <vt:lpstr>Tmon몬소리 Black</vt:lpstr>
      <vt:lpstr>가는각진제목체</vt:lpstr>
      <vt:lpstr>굴림</vt:lpstr>
      <vt:lpstr>궁서</vt:lpstr>
      <vt:lpstr>맑은 고딕</vt:lpstr>
      <vt:lpstr>산돌북B</vt:lpstr>
      <vt:lpstr>양재소슬체S</vt:lpstr>
      <vt:lpstr>함초롬돋움</vt:lpstr>
      <vt:lpstr>휴먼옛체</vt:lpstr>
      <vt:lpstr>Arial</vt:lpstr>
      <vt:lpstr>Georgia</vt:lpstr>
      <vt:lpstr>Times New Roman</vt:lpstr>
      <vt:lpstr>Trebuchet MS</vt:lpstr>
      <vt:lpstr>Verdana</vt:lpstr>
      <vt:lpstr>기류</vt:lpstr>
      <vt:lpstr>차트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얼굴 근육 풀기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꼭  안아 주세요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정연기</cp:lastModifiedBy>
  <cp:revision>1228</cp:revision>
  <cp:lastPrinted>2017-06-05T05:04:14Z</cp:lastPrinted>
  <dcterms:created xsi:type="dcterms:W3CDTF">2013-12-03T07:49:54Z</dcterms:created>
  <dcterms:modified xsi:type="dcterms:W3CDTF">2024-11-26T15:21:22Z</dcterms:modified>
</cp:coreProperties>
</file>